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65" r:id="rId3"/>
    <p:sldId id="273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79" r:id="rId13"/>
    <p:sldId id="284" r:id="rId14"/>
    <p:sldId id="285" r:id="rId15"/>
    <p:sldId id="286" r:id="rId16"/>
    <p:sldId id="288" r:id="rId17"/>
    <p:sldId id="289" r:id="rId1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B"/>
    <a:srgbClr val="C4D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5949" autoAdjust="0"/>
  </p:normalViewPr>
  <p:slideViewPr>
    <p:cSldViewPr>
      <p:cViewPr varScale="1">
        <p:scale>
          <a:sx n="88" d="100"/>
          <a:sy n="88" d="100"/>
        </p:scale>
        <p:origin x="18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FB7D1-3812-4952-9104-1C6F67EEB924}" type="datetimeFigureOut">
              <a:rPr lang="en-AU" smtClean="0"/>
              <a:t>21/05/2015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13480-8009-49BF-88F8-F22013A37F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D0618A6-B15D-4DEC-8FDA-3A12EC9A6E1E}" type="datetimeFigureOut">
              <a:rPr lang="en-US"/>
              <a:pPr>
                <a:defRPr/>
              </a:pPr>
              <a:t>5/21/2015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14F6FAC-ABFB-489E-AD27-5984758476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542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desensitized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F6FAC-ABFB-489E-AD27-5984758476BA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148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subscales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F6FAC-ABFB-489E-AD27-5984758476BA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16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C19-48AD-4B16-A4A4-AD3B266D4BB3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15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C19-48AD-4B16-A4A4-AD3B266D4BB3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33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Garamond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0241-3F99-44D4-BB69-AEE0B5495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3AA0-B328-4B00-A3FC-D97F3C7B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3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CBBC6-7BBB-4C42-A7E7-372FA9E5A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9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E205-84DD-4EBD-B696-F3F492505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8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0AF7-5E44-4E11-AC25-99B605D5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F0ED-B248-4141-B0EF-B08950DE4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E766-A349-4369-BA3C-8349C6143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7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8A92E-F266-498A-A28E-4D0ECAA05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1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C199-B8E9-4C3F-B918-7124DE33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1F5FB-494F-4DE6-9151-1083D6F4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69152-C641-4132-A32A-A955901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GRAPHICS:B:BGS:BGS0010%20-%20maps:powerpoint%20template:images:BGS0010%20Presentation%20BGS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RAPHICS:B:BGS:BGS0010 - maps:powerpoint template:images:BGS0010 Presentation BGS.jpg"/>
          <p:cNvPicPr>
            <a:picLocks noChangeAspect="1" noChangeArrowheads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6A7E267-A6FF-4C45-8797-494BF8E2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5B"/>
          </a:solidFill>
          <a:latin typeface="Garamond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5B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5B"/>
          </a:solidFill>
          <a:latin typeface="Garamond" pitchFamily="18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5B"/>
          </a:solidFill>
          <a:latin typeface="Garamond" pitchFamily="18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5B"/>
          </a:solidFill>
          <a:latin typeface="Garamond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5B"/>
          </a:solidFill>
          <a:latin typeface="Garamond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n-AU" dirty="0" smtClean="0"/>
              <a:t>Obtaining reliable feedback from students about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564904"/>
            <a:ext cx="6336704" cy="3073896"/>
          </a:xfrm>
        </p:spPr>
        <p:txBody>
          <a:bodyPr/>
          <a:lstStyle/>
          <a:p>
            <a:pPr algn="l"/>
            <a:r>
              <a:rPr lang="en-AU" b="1" dirty="0" smtClean="0"/>
              <a:t>Ed Roper</a:t>
            </a:r>
          </a:p>
          <a:p>
            <a:pPr algn="l">
              <a:spcBef>
                <a:spcPts val="0"/>
              </a:spcBef>
            </a:pPr>
            <a:r>
              <a:rPr lang="en-AU" dirty="0" smtClean="0"/>
              <a:t>Brisbane Grammar School</a:t>
            </a:r>
          </a:p>
          <a:p>
            <a:pPr algn="l"/>
            <a:endParaRPr lang="en-AU" b="1" dirty="0" smtClean="0"/>
          </a:p>
          <a:p>
            <a:pPr algn="l"/>
            <a:r>
              <a:rPr lang="en-AU" b="1" dirty="0" smtClean="0"/>
              <a:t>Lawrence Ingvarson</a:t>
            </a:r>
          </a:p>
          <a:p>
            <a:pPr algn="l"/>
            <a:r>
              <a:rPr lang="en-AU" dirty="0" smtClean="0"/>
              <a:t>ACER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55294"/>
              </p:ext>
            </p:extLst>
          </p:nvPr>
        </p:nvGraphicFramePr>
        <p:xfrm>
          <a:off x="251520" y="1412776"/>
          <a:ext cx="8712967" cy="3688080"/>
        </p:xfrm>
        <a:graphic>
          <a:graphicData uri="http://schemas.openxmlformats.org/drawingml/2006/table">
            <a:tbl>
              <a:tblPr/>
              <a:tblGrid>
                <a:gridCol w="1465267"/>
                <a:gridCol w="5044663"/>
                <a:gridCol w="2203037"/>
              </a:tblGrid>
              <a:tr h="483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Danielson Framework for Teaching</a:t>
                      </a:r>
                      <a:endParaRPr lang="en-AU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 smtClean="0">
                          <a:latin typeface="+mn-lt"/>
                          <a:ea typeface="Times New Roman"/>
                        </a:rPr>
                        <a:t>ACER STUDENT PERCEPTION SURVEY</a:t>
                      </a:r>
                      <a:endParaRPr lang="en-A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Scales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</a:rPr>
                        <a:t>Australian Professional Standards for Teaching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450114">
                <a:tc>
                  <a:txBody>
                    <a:bodyPr/>
                    <a:lstStyle/>
                    <a:p>
                      <a:pPr marL="90170" indent="-90170" fontAlgn="base"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Arial"/>
                        </a:rPr>
                        <a:t>Component 3a: Communicating with Students: </a:t>
                      </a:r>
                      <a:r>
                        <a:rPr lang="en-AU" sz="1100" dirty="0">
                          <a:latin typeface="Calibri"/>
                          <a:ea typeface="Times New Roman"/>
                          <a:cs typeface="Arial"/>
                        </a:rPr>
                        <a:t>Purposeful learning: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ea typeface="Times New Roman"/>
                        </a:rPr>
                        <a:t>Teacher is focussed on subject learning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E01 My teacher explains the purpose of each lesson clearly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E02 My teacher makes clear how new lessons  connect to earlier lessons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E03 My teacher shows me how this subject helps me in real life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E04 My teacher asks what we know about a topic before teaching it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E05 My teacher explains why the subject is worth learning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E06 My teacher is enthusiastic about teaching this subject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E07 My teacher has made me more interested in this subject</a:t>
                      </a:r>
                      <a:r>
                        <a:rPr lang="en-AU" sz="1100" dirty="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E08 The homework we do in this class is really worthwhile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E09 I am making good progress in this subject because of my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teacher        </a:t>
                      </a:r>
                      <a:r>
                        <a:rPr lang="en-AU" sz="11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0.93)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</a:rPr>
                        <a:t>1.2 Understand how students learn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2.1 Content and teaching strategies of the teaching area </a:t>
                      </a:r>
                      <a:endParaRPr lang="en-AU" sz="11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Calibri"/>
                        </a:rPr>
                        <a:t>3.1 Establish challenging learning goals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Calibri"/>
                        </a:rPr>
                        <a:t>3.2  Plan, structure and sequence learning programs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611238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Component 3b: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Using Questioning/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Prompts and Discussion Techniques:</a:t>
                      </a:r>
                      <a:r>
                        <a:rPr lang="en-AU" sz="110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AU" sz="1100">
                          <a:latin typeface="Calibri"/>
                          <a:ea typeface="Times New Roman"/>
                          <a:cs typeface="Calibri"/>
                        </a:rPr>
                        <a:t>Intellectual engagement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F01 My teacher often asks questions that make me think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F02 My teacher often uses questions that start interesting class discussions about what we are learning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F03 My teacher makes sure that I get a good chance to contribute to class discussions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F04 My teacher asks for our ideas about topics and makes use of them in class discussion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F05 If I find the work difficult, this teacher can explain it in other ways that help me understand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F06 This teacher is interested in my ideas</a:t>
                      </a:r>
                      <a:r>
                        <a:rPr lang="en-AU" sz="1100" dirty="0">
                          <a:latin typeface="Calibri"/>
                          <a:ea typeface="Times New Roman"/>
                        </a:rPr>
                        <a:t>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F07 This teacher often invites us to contribute to class discussions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  <a:cs typeface="Calibri"/>
                        </a:rPr>
                        <a:t>   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0.94)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Calibri"/>
                        </a:rPr>
                        <a:t>3.3 Use teaching strategies: </a:t>
                      </a: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Select and use relevant teaching strategies to develop knowledge, skills, problem solving and critical and creative thinking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031260"/>
              </p:ext>
            </p:extLst>
          </p:nvPr>
        </p:nvGraphicFramePr>
        <p:xfrm>
          <a:off x="179512" y="1196752"/>
          <a:ext cx="8784974" cy="3520440"/>
        </p:xfrm>
        <a:graphic>
          <a:graphicData uri="http://schemas.openxmlformats.org/drawingml/2006/table">
            <a:tbl>
              <a:tblPr/>
              <a:tblGrid>
                <a:gridCol w="1537274"/>
                <a:gridCol w="5044663"/>
                <a:gridCol w="2203037"/>
              </a:tblGrid>
              <a:tr h="483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Danielson Framework for Teaching</a:t>
                      </a:r>
                      <a:endParaRPr lang="en-AU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 smtClean="0">
                          <a:latin typeface="+mn-lt"/>
                          <a:ea typeface="Times New Roman"/>
                        </a:rPr>
                        <a:t>ACER STUDENT PERCEPTION SURVEY</a:t>
                      </a:r>
                      <a:endParaRPr lang="en-A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Scales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</a:rPr>
                        <a:t>Australian Professional Standards for Teaching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611238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Arial"/>
                        </a:rPr>
                        <a:t>Component 3c: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Arial"/>
                        </a:rPr>
                        <a:t>Engaging Students in Learning: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Arial"/>
                        </a:rPr>
                        <a:t>Active student engagement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G01 We usually have interesting activities and assignments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G02 We keep working in this class even when the teacher has to leave the class for a while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G03 My teacher makes me think about what I am learning and whether I really understand it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G04 The teacher involves us in activities that really grab our attention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G05 In this class we sometimes get so involved in our work that the end of the lesson catches us by surprise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 G06 This teacher usually gives us time to summarise what we have learned at the end of lessons                                                                                                      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  <a:cs typeface="Calibri"/>
                        </a:rPr>
                        <a:t>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0.90)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Calibri"/>
                        </a:rPr>
                        <a:t>3.5 Use effective classroom communication: </a:t>
                      </a: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Use effective communication strategies to support student understanding, participation, engagement and achievement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28899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Component 3d: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Using Assessment in Instruction:</a:t>
                      </a:r>
                      <a:r>
                        <a:rPr lang="en-AU" sz="110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AU" sz="1100">
                          <a:latin typeface="Calibri"/>
                          <a:ea typeface="Times New Roman"/>
                        </a:rPr>
                        <a:t>Teacher monitors achievement and gives good feedback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H01 My teacher understands my strengths and weaknesses in this subject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H02 My teacher keeps me up to date with how well I am doing in this subject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H03 My teacher knows when I have difficulties understanding something.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H04 My teacher helps me to understand why I get something wrong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H05 My teacher gives me useful feedback about my work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H06  My teacher often checks how well I understand what we are learning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H07 My teacher explains clearly how my work will be assessed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H08 My teacher sets high standards for what is expected of me 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  <a:cs typeface="Calibri"/>
                        </a:rPr>
                        <a:t>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0.94)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Calibri"/>
                        </a:rPr>
                        <a:t>5.1 Assess student learning </a:t>
                      </a: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Demonstrate understanding of assessment strategies . . .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Calibri"/>
                        </a:rPr>
                        <a:t>5.2 Provide feedback to students on their learning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Demonstrate understanding of the purpose of providing timely and appropriate feedback . . .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88" marR="48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dirty="0" smtClean="0"/>
              <a:t>Using the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656"/>
            <a:ext cx="7772400" cy="4620344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Individual class</a:t>
            </a:r>
          </a:p>
          <a:p>
            <a:r>
              <a:rPr lang="en-AU" dirty="0" smtClean="0"/>
              <a:t>Groups of classes</a:t>
            </a:r>
          </a:p>
          <a:p>
            <a:pPr lvl="1"/>
            <a:r>
              <a:rPr lang="en-AU" dirty="0" smtClean="0"/>
              <a:t>Subject groups</a:t>
            </a:r>
          </a:p>
          <a:p>
            <a:pPr lvl="1"/>
            <a:r>
              <a:rPr lang="en-AU" dirty="0" smtClean="0"/>
              <a:t>Year groups</a:t>
            </a:r>
          </a:p>
          <a:p>
            <a:r>
              <a:rPr lang="en-AU" dirty="0" smtClean="0"/>
              <a:t>All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dirty="0" smtClean="0"/>
              <a:t>Individual class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268760"/>
            <a:ext cx="8210925" cy="474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4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AU" dirty="0" smtClean="0"/>
              <a:t>Groups of classes (subject)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609" y="1196975"/>
            <a:ext cx="7676781" cy="44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46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65" y="260648"/>
            <a:ext cx="7772400" cy="1143000"/>
          </a:xfrm>
        </p:spPr>
        <p:txBody>
          <a:bodyPr/>
          <a:lstStyle/>
          <a:p>
            <a:r>
              <a:rPr lang="en-AU" dirty="0" smtClean="0"/>
              <a:t>Groups of classes (year groups)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098979"/>
            <a:ext cx="4943610" cy="499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1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08" y="620688"/>
            <a:ext cx="7772400" cy="1143000"/>
          </a:xfrm>
        </p:spPr>
        <p:txBody>
          <a:bodyPr/>
          <a:lstStyle/>
          <a:p>
            <a:r>
              <a:rPr lang="en-AU" dirty="0" smtClean="0"/>
              <a:t>Students’ perception of the impact of teaching on their learning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0825" y="2384979"/>
            <a:ext cx="4244975" cy="288337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4008" y="2384979"/>
            <a:ext cx="4249167" cy="256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59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656"/>
            <a:ext cx="7772400" cy="4620344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Upper primary version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Correlations with: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AU" dirty="0" smtClean="0"/>
              <a:t>Teacher self-reflections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AU" dirty="0" smtClean="0"/>
              <a:t>Observation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3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Teaching Development Cycle</a:t>
            </a:r>
            <a:br>
              <a:rPr lang="en-AU" dirty="0" smtClean="0"/>
            </a:br>
            <a:r>
              <a:rPr lang="en-AU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57" y="2636912"/>
            <a:ext cx="7772400" cy="3031976"/>
          </a:xfrm>
        </p:spPr>
        <p:txBody>
          <a:bodyPr/>
          <a:lstStyle/>
          <a:p>
            <a:pPr marL="571500" indent="-571500">
              <a:spcBef>
                <a:spcPts val="900"/>
              </a:spcBef>
              <a:buFont typeface="Wingdings" panose="05000000000000000000" pitchFamily="2" charset="2"/>
              <a:buAutoNum type="romanLcParenBoth" startAt="4"/>
            </a:pPr>
            <a:r>
              <a:rPr lang="en-AU" dirty="0" smtClean="0"/>
              <a:t>engagement </a:t>
            </a:r>
            <a:r>
              <a:rPr lang="en-AU" dirty="0"/>
              <a:t>by all teachers is expected</a:t>
            </a:r>
            <a:r>
              <a:rPr lang="en-AU" dirty="0" smtClean="0"/>
              <a:t>;</a:t>
            </a:r>
          </a:p>
          <a:p>
            <a:pPr marL="571500" indent="-571500">
              <a:spcBef>
                <a:spcPts val="900"/>
              </a:spcBef>
              <a:buAutoNum type="romanLcParenBoth" startAt="4"/>
            </a:pPr>
            <a:r>
              <a:rPr lang="en-AU" dirty="0" smtClean="0"/>
              <a:t>the </a:t>
            </a:r>
            <a:r>
              <a:rPr lang="en-AU" dirty="0"/>
              <a:t>development of a shared language of effective teaching at BGS; </a:t>
            </a:r>
            <a:r>
              <a:rPr lang="en-AU" dirty="0" smtClean="0"/>
              <a:t>and</a:t>
            </a:r>
          </a:p>
          <a:p>
            <a:pPr marL="571500" indent="-571500">
              <a:spcBef>
                <a:spcPts val="900"/>
              </a:spcBef>
              <a:buAutoNum type="romanLcParenBoth" startAt="4"/>
            </a:pPr>
            <a:r>
              <a:rPr lang="en-AU" dirty="0" smtClean="0"/>
              <a:t>the </a:t>
            </a:r>
            <a:r>
              <a:rPr lang="en-AU" dirty="0"/>
              <a:t>most important element in the cycle is the teacher.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Early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Student feedback via surveys since 1996</a:t>
            </a:r>
          </a:p>
          <a:p>
            <a:pPr marL="400050" lvl="1" indent="0">
              <a:buNone/>
            </a:pPr>
            <a:r>
              <a:rPr lang="en-AU" dirty="0"/>
              <a:t> </a:t>
            </a:r>
            <a:r>
              <a:rPr lang="en-AU" dirty="0" smtClean="0"/>
              <a:t>Individual teacher use</a:t>
            </a:r>
          </a:p>
          <a:p>
            <a:pPr marL="400050" lvl="1" indent="0">
              <a:buNone/>
            </a:pPr>
            <a:r>
              <a:rPr lang="en-AU" dirty="0" smtClean="0"/>
              <a:t>Confirmation appraisals</a:t>
            </a:r>
          </a:p>
          <a:p>
            <a:pPr marL="400050" lvl="1" indent="0">
              <a:buNone/>
            </a:pPr>
            <a:r>
              <a:rPr lang="en-AU" dirty="0" smtClean="0"/>
              <a:t>Anonymized faculty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/>
          <a:lstStyle/>
          <a:p>
            <a:r>
              <a:rPr lang="en-AU" dirty="0" smtClean="0"/>
              <a:t>Early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531571"/>
              </p:ext>
            </p:extLst>
          </p:nvPr>
        </p:nvGraphicFramePr>
        <p:xfrm>
          <a:off x="1475655" y="1196749"/>
          <a:ext cx="6408712" cy="4757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421"/>
                <a:gridCol w="4472623"/>
                <a:gridCol w="375278"/>
                <a:gridCol w="376130"/>
                <a:gridCol w="376130"/>
                <a:gridCol w="376130"/>
              </a:tblGrid>
              <a:tr h="53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cap="all" spc="25">
                          <a:effectLst/>
                        </a:rPr>
                        <a:t>Statement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Strongly Disagree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 Disagree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 Agree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 Strongly Agree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feel accepted and respected in this class.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know which behaviours are acceptable in this class.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know the purpose of the work I am asked to complete in class.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R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am able to do the work I am asked to complete in class.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get help from other students when I need it.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get help from my teacher when I need it.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C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Lessons are organised so that students can learn.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My teacher knows my strengths and weaknesses.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My teacher knows me as an individual.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My teacher gives me helpful feedback.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PH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take time to think about and plan my work.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</a:rPr>
                        <a:t>PH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am good at getting the things I need before I start working on tasks.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sym typeface="Wingdings 2" panose="05020102010507070707" pitchFamily="18" charset="2"/>
                        </a:rPr>
                        <a:t>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17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dirty="0" smtClean="0"/>
              <a:t>Early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T</a:t>
            </a:r>
            <a:r>
              <a:rPr lang="en-AU" dirty="0" smtClean="0"/>
              <a:t>:	</a:t>
            </a:r>
            <a:r>
              <a:rPr lang="en-AU" b="1" dirty="0" smtClean="0"/>
              <a:t>relationship with the teacher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	</a:t>
            </a:r>
            <a:r>
              <a:rPr lang="en-US" sz="2800" i="1" dirty="0"/>
              <a:t>My teacher knows my strengths and weaknesses</a:t>
            </a:r>
            <a:endParaRPr lang="en-AU" sz="2800" i="1" dirty="0" smtClean="0"/>
          </a:p>
          <a:p>
            <a:pPr marL="0" indent="0">
              <a:buNone/>
            </a:pPr>
            <a:r>
              <a:rPr lang="en-AU" b="1" dirty="0" smtClean="0"/>
              <a:t>C</a:t>
            </a:r>
            <a:r>
              <a:rPr lang="en-AU" dirty="0" smtClean="0"/>
              <a:t>:	</a:t>
            </a:r>
            <a:r>
              <a:rPr lang="en-AU" b="1" dirty="0" smtClean="0"/>
              <a:t>classroom environment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800" i="1" dirty="0" smtClean="0"/>
              <a:t>	</a:t>
            </a:r>
            <a:r>
              <a:rPr lang="en-US" sz="2800" i="1" dirty="0"/>
              <a:t>I feel accepted and respected in this class.</a:t>
            </a:r>
            <a:endParaRPr lang="en-AU" sz="2800" i="1" dirty="0"/>
          </a:p>
          <a:p>
            <a:pPr marL="0" indent="0">
              <a:buNone/>
            </a:pPr>
            <a:r>
              <a:rPr lang="en-AU" b="1" dirty="0" smtClean="0"/>
              <a:t>PH</a:t>
            </a:r>
            <a:r>
              <a:rPr lang="en-AU" dirty="0" smtClean="0"/>
              <a:t>:	</a:t>
            </a:r>
            <a:r>
              <a:rPr lang="en-AU" b="1" dirty="0" smtClean="0"/>
              <a:t>positive habits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dirty="0" smtClean="0"/>
              <a:t>	</a:t>
            </a:r>
            <a:r>
              <a:rPr lang="en-US" sz="2800" i="1" dirty="0"/>
              <a:t>I take time to think about and plan my work.</a:t>
            </a:r>
            <a:endParaRPr lang="en-AU" sz="2800" i="1" dirty="0"/>
          </a:p>
          <a:p>
            <a:pPr marL="0" indent="0">
              <a:buNone/>
            </a:pPr>
            <a:r>
              <a:rPr lang="en-AU" b="1" dirty="0" smtClean="0"/>
              <a:t>R</a:t>
            </a:r>
            <a:r>
              <a:rPr lang="en-AU" dirty="0" smtClean="0"/>
              <a:t>:	</a:t>
            </a:r>
            <a:r>
              <a:rPr lang="en-AU" b="1" dirty="0" smtClean="0"/>
              <a:t>reflection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dirty="0" smtClean="0"/>
              <a:t>	</a:t>
            </a:r>
            <a:r>
              <a:rPr lang="en-US" sz="2800" i="1" dirty="0"/>
              <a:t>After finishing, I think about how to make tasks better.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2715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Early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339938"/>
              </p:ext>
            </p:extLst>
          </p:nvPr>
        </p:nvGraphicFramePr>
        <p:xfrm>
          <a:off x="827581" y="2132856"/>
          <a:ext cx="7630619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9"/>
                <a:gridCol w="1691630"/>
                <a:gridCol w="1691630"/>
                <a:gridCol w="1691630"/>
                <a:gridCol w="1691630"/>
              </a:tblGrid>
              <a:tr h="877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Relationship with teacher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Classroom environment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Positive habits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Reflection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8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4</a:t>
                      </a:r>
                      <a:r>
                        <a:rPr lang="en-US" sz="1000" kern="1400" baseline="30000">
                          <a:effectLst/>
                        </a:rPr>
                        <a:t>th</a:t>
                      </a:r>
                      <a:r>
                        <a:rPr lang="en-US" sz="1000" kern="1400">
                          <a:effectLst/>
                        </a:rPr>
                        <a:t> Quartile</a:t>
                      </a:r>
                      <a:endParaRPr lang="en-US" sz="10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3.34 – 3.41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3.26 – 3.38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3.06 – 3.15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3.21 – 3.34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8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3</a:t>
                      </a:r>
                      <a:r>
                        <a:rPr lang="en-US" sz="1000" kern="1400" baseline="30000">
                          <a:effectLst/>
                        </a:rPr>
                        <a:t>rd</a:t>
                      </a:r>
                      <a:r>
                        <a:rPr lang="en-US" sz="1000" kern="1400">
                          <a:effectLst/>
                        </a:rPr>
                        <a:t> Quartile</a:t>
                      </a:r>
                      <a:endParaRPr lang="en-US" sz="10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3.22 – 3.34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3.25 – 3.26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3.01 – 3.06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3.18 – 3.21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8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2</a:t>
                      </a:r>
                      <a:r>
                        <a:rPr lang="en-US" sz="1000" kern="1400" baseline="30000">
                          <a:effectLst/>
                        </a:rPr>
                        <a:t>nd</a:t>
                      </a:r>
                      <a:r>
                        <a:rPr lang="en-US" sz="1000" kern="1400">
                          <a:effectLst/>
                        </a:rPr>
                        <a:t> Quartile</a:t>
                      </a:r>
                      <a:endParaRPr lang="en-US" sz="10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2.97 - 3.22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3.22 – 3.25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2.96 – 3.01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3.16 – 3.18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8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400">
                          <a:effectLst/>
                        </a:rPr>
                        <a:t>1</a:t>
                      </a:r>
                      <a:r>
                        <a:rPr lang="en-US" sz="1000" kern="1400" baseline="30000">
                          <a:effectLst/>
                        </a:rPr>
                        <a:t>st</a:t>
                      </a:r>
                      <a:r>
                        <a:rPr lang="en-US" sz="1000" kern="1400">
                          <a:effectLst/>
                        </a:rPr>
                        <a:t> Quartile</a:t>
                      </a:r>
                      <a:endParaRPr lang="en-US" sz="10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2.80 - 2.97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3.06 – 3.22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>
                          <a:effectLst/>
                        </a:rPr>
                        <a:t>2.89 – 2.96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</a:rPr>
                        <a:t>3.08 – 3.16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63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AU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AITSL professional standards for teachers</a:t>
            </a:r>
          </a:p>
          <a:p>
            <a:pPr lvl="1"/>
            <a:r>
              <a:rPr lang="en-AU" dirty="0" smtClean="0"/>
              <a:t>The Charlotte Danielson Framework for Teaching</a:t>
            </a:r>
          </a:p>
          <a:p>
            <a:pPr lvl="1"/>
            <a:r>
              <a:rPr lang="en-AU" dirty="0" smtClean="0"/>
              <a:t>Evidence about teaching from self-reflection, peers, supervisor, students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AU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ACER: look at reliability and validity of the surveys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3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48157"/>
              </p:ext>
            </p:extLst>
          </p:nvPr>
        </p:nvGraphicFramePr>
        <p:xfrm>
          <a:off x="179512" y="404664"/>
          <a:ext cx="8784974" cy="5423911"/>
        </p:xfrm>
        <a:graphic>
          <a:graphicData uri="http://schemas.openxmlformats.org/drawingml/2006/table">
            <a:tbl>
              <a:tblPr/>
              <a:tblGrid>
                <a:gridCol w="1721402"/>
                <a:gridCol w="4953237"/>
                <a:gridCol w="2110335"/>
              </a:tblGrid>
              <a:tr h="394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Danielson Framework for Teaching</a:t>
                      </a:r>
                      <a:endParaRPr lang="en-AU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AU" sz="1100" b="1" dirty="0" smtClean="0">
                          <a:latin typeface="+mn-lt"/>
                          <a:ea typeface="Times New Roman"/>
                        </a:rPr>
                        <a:t>ACER STUDENT PERCEPTION SURVEY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 Scales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</a:rPr>
                        <a:t>Australian Professional Standards for Teaching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31570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Arial"/>
                        </a:rPr>
                        <a:t>Component 2a: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Arial"/>
                        </a:rPr>
                        <a:t>Creating an Environment of Respect and Rapport: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ea typeface="Times New Roman"/>
                        </a:rPr>
                        <a:t>Teachers and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AU" sz="1100" dirty="0">
                          <a:latin typeface="Calibri"/>
                          <a:ea typeface="Times New Roman"/>
                        </a:rPr>
                        <a:t>Students work well with one another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A01 The students in this class treat each other well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A02 The students in this class help each other with their work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A03 My teacher helps me to work well with other students in the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A04 Students feel comfortable asking this teacher for help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A05 If I get something wrong in this class, the teacher doesn’t make me feel bad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A06 My teacher encourages us to express our own ideas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A07 When I answer a question, the teacher insists that other students pay attention.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A08 My teacher listens to and takes notice of students' ideas. 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         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0.91)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</a:rPr>
                        <a:t>4.1 Support student participation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</a:rPr>
                        <a:t>Establish and implement inclusive and positive interactions to engage all students in classroom activities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315701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Component 2b: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Establishing a Culture for Learning: </a:t>
                      </a:r>
                      <a:r>
                        <a:rPr lang="en-AU" sz="1100">
                          <a:latin typeface="Calibri"/>
                          <a:ea typeface="Times New Roman"/>
                        </a:rPr>
                        <a:t>Teacher encourages and motivates students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B01 My teacher thinks I can learn this subject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B02 My teacher encourages us to ask questions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B03 My teacher encourages everyone to participate equally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B04 My teacher makes me want to do well in this subject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B05 My teacher cares how well I learn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B06 My teacher listens to our ideas and uses them in discussion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B07 My teacher often invites students to ask questions if they don’t understand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0.93)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1: Know students and how they learn</a:t>
                      </a:r>
                      <a:endParaRPr lang="en-AU" sz="11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3.1 Establish challenging learning goals </a:t>
                      </a:r>
                      <a:endParaRPr lang="en-AU" sz="11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315701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Component 2c: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Managing Classroom Procedures</a:t>
                      </a:r>
                      <a:r>
                        <a:rPr lang="en-AU" sz="1100">
                          <a:latin typeface="Calibri"/>
                          <a:ea typeface="Times New Roman"/>
                          <a:cs typeface="Arial"/>
                        </a:rPr>
                        <a:t>:</a:t>
                      </a:r>
                      <a:r>
                        <a:rPr lang="en-AU" sz="1100" i="1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>Teacher is a good manager of classroom routines.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C01 My teacher is well organised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C02 My teacher makes sure we don’t waste class time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C03 My teacher helps to keep the class on track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C04 My teacher explains the subject clearly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C05 My teacher manages classroom activities smoothly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C06 My teacher gives clear instructions about activities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C07 I usually know what I’m supposed to be doing in this class and why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0.93)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4.2 Manage classroom activities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Establish and maintain orderly and workable routines to create an environment where student time is spent on learning tasks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 Know the content and how to teach it </a:t>
                      </a:r>
                      <a:endParaRPr lang="en-AU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986775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Component 2d: 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  <a:p>
                      <a:pPr marL="90170" fontAlgn="base">
                        <a:spcAft>
                          <a:spcPts val="300"/>
                        </a:spcAft>
                      </a:pPr>
                      <a:r>
                        <a:rPr lang="en-AU" sz="1100" b="1">
                          <a:latin typeface="Calibri"/>
                          <a:ea typeface="Times New Roman"/>
                          <a:cs typeface="Arial"/>
                        </a:rPr>
                        <a:t>Managing Student Behaviour: </a:t>
                      </a:r>
                      <a:r>
                        <a:rPr lang="en-AU" sz="1100">
                          <a:latin typeface="Calibri"/>
                          <a:ea typeface="Times New Roman"/>
                          <a:cs typeface="Arial"/>
                        </a:rPr>
                        <a:t>Teacher sets high standards for student behaviour</a:t>
                      </a:r>
                      <a:endParaRPr lang="en-AU" sz="110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D01 There is little misbehaviour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D02 My teacher treats students fairly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D03 My teacher makes it clear how we are to behave in this class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D04 If students misbehave in this class, the teacher deals with it effectively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D05 The teacher rarely has to raise his/her voice to gain our attention 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Times New Roman"/>
                        </a:rPr>
                        <a:t>D06 Students don’t muck around in this class                                         </a:t>
                      </a:r>
                      <a:r>
                        <a:rPr lang="en-AU" sz="1100" dirty="0" smtClean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AU" sz="1100" baseline="0" dirty="0" smtClean="0">
                          <a:latin typeface="Calibri"/>
                          <a:ea typeface="Times New Roman"/>
                        </a:rPr>
                        <a:t>        </a:t>
                      </a:r>
                      <a:r>
                        <a:rPr lang="en-AU" sz="1100" b="1" dirty="0" smtClean="0">
                          <a:latin typeface="Calibri"/>
                          <a:ea typeface="Times New Roman"/>
                        </a:rPr>
                        <a:t>Alpha</a:t>
                      </a:r>
                      <a:r>
                        <a:rPr lang="en-AU" sz="1100" b="1" dirty="0">
                          <a:latin typeface="Calibri"/>
                          <a:ea typeface="Times New Roman"/>
                        </a:rPr>
                        <a:t>: 0.85)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100" b="1" dirty="0">
                          <a:latin typeface="Calibri"/>
                          <a:ea typeface="Times New Roman"/>
                          <a:cs typeface="Calibri"/>
                        </a:rPr>
                        <a:t>4.3 Managing challenging behaviour</a:t>
                      </a:r>
                      <a:r>
                        <a:rPr lang="en-AU" sz="1100" dirty="0">
                          <a:latin typeface="Calibri"/>
                          <a:ea typeface="Times New Roman"/>
                          <a:cs typeface="Calibri"/>
                        </a:rPr>
                        <a:t> by establishing and negotiating clear expectations with students and address discipline issues promptly, fairly and respectfully.</a:t>
                      </a:r>
                      <a:endParaRPr lang="en-AU" sz="1100" dirty="0">
                        <a:latin typeface="Times New Roman"/>
                        <a:ea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1532</Words>
  <Application>Microsoft Office PowerPoint</Application>
  <PresentationFormat>On-screen Show (4:3)</PresentationFormat>
  <Paragraphs>266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ヒラギノ角ゴ Pro W3</vt:lpstr>
      <vt:lpstr>Arial</vt:lpstr>
      <vt:lpstr>Calibri</vt:lpstr>
      <vt:lpstr>Garamond</vt:lpstr>
      <vt:lpstr>Georgia</vt:lpstr>
      <vt:lpstr>Times New Roman</vt:lpstr>
      <vt:lpstr>Wingdings</vt:lpstr>
      <vt:lpstr>Wingdings 2</vt:lpstr>
      <vt:lpstr>Blank Presentation</vt:lpstr>
      <vt:lpstr>Obtaining reliable feedback from students about teaching</vt:lpstr>
      <vt:lpstr>Teaching Development Cycle Guiding Principles</vt:lpstr>
      <vt:lpstr>Early work</vt:lpstr>
      <vt:lpstr>Early work</vt:lpstr>
      <vt:lpstr>Early work</vt:lpstr>
      <vt:lpstr>Early work</vt:lpstr>
      <vt:lpstr>Current work</vt:lpstr>
      <vt:lpstr>Current work</vt:lpstr>
      <vt:lpstr>PowerPoint Presentation</vt:lpstr>
      <vt:lpstr>PowerPoint Presentation</vt:lpstr>
      <vt:lpstr>PowerPoint Presentation</vt:lpstr>
      <vt:lpstr>Using the feedback</vt:lpstr>
      <vt:lpstr>Individual class</vt:lpstr>
      <vt:lpstr>Groups of classes (subject)</vt:lpstr>
      <vt:lpstr>Groups of classes (year groups)</vt:lpstr>
      <vt:lpstr>Students’ perception of the impact of teaching on their learning</vt:lpstr>
      <vt:lpstr>Future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Ed Roper</cp:lastModifiedBy>
  <cp:revision>58</cp:revision>
  <cp:lastPrinted>2012-09-22T04:15:33Z</cp:lastPrinted>
  <dcterms:created xsi:type="dcterms:W3CDTF">2008-10-02T05:32:42Z</dcterms:created>
  <dcterms:modified xsi:type="dcterms:W3CDTF">2015-05-21T08:13:30Z</dcterms:modified>
</cp:coreProperties>
</file>