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29"/>
  </p:notesMasterIdLst>
  <p:handoutMasterIdLst>
    <p:handoutMasterId r:id="rId30"/>
  </p:handoutMasterIdLst>
  <p:sldIdLst>
    <p:sldId id="269" r:id="rId3"/>
    <p:sldId id="267" r:id="rId4"/>
    <p:sldId id="335" r:id="rId5"/>
    <p:sldId id="357" r:id="rId6"/>
    <p:sldId id="355" r:id="rId7"/>
    <p:sldId id="356" r:id="rId8"/>
    <p:sldId id="353" r:id="rId9"/>
    <p:sldId id="334" r:id="rId10"/>
    <p:sldId id="347" r:id="rId11"/>
    <p:sldId id="337" r:id="rId12"/>
    <p:sldId id="360" r:id="rId13"/>
    <p:sldId id="359" r:id="rId14"/>
    <p:sldId id="311" r:id="rId15"/>
    <p:sldId id="361" r:id="rId16"/>
    <p:sldId id="339" r:id="rId17"/>
    <p:sldId id="277" r:id="rId18"/>
    <p:sldId id="272" r:id="rId19"/>
    <p:sldId id="338" r:id="rId20"/>
    <p:sldId id="363" r:id="rId21"/>
    <p:sldId id="364" r:id="rId22"/>
    <p:sldId id="351" r:id="rId23"/>
    <p:sldId id="365" r:id="rId24"/>
    <p:sldId id="322" r:id="rId25"/>
    <p:sldId id="328" r:id="rId26"/>
    <p:sldId id="366" r:id="rId27"/>
    <p:sldId id="297"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iversity of Newcastle" initials="UoN" lastIdx="13" clrIdx="0"/>
  <p:cmAuthor id="1" name="Clayden, Peter" initials="C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136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04A1F5D9-04AC-4402-A6AA-BF40D93FF808}" type="datetimeFigureOut">
              <a:rPr lang="en-AU" smtClean="0"/>
              <a:pPr/>
              <a:t>18/05/2015</a:t>
            </a:fld>
            <a:endParaRPr lang="en-AU"/>
          </a:p>
        </p:txBody>
      </p:sp>
      <p:sp>
        <p:nvSpPr>
          <p:cNvPr id="4" name="Footer Placeholder 3"/>
          <p:cNvSpPr>
            <a:spLocks noGrp="1"/>
          </p:cNvSpPr>
          <p:nvPr>
            <p:ph type="ftr" sz="quarter" idx="2"/>
          </p:nvPr>
        </p:nvSpPr>
        <p:spPr>
          <a:xfrm>
            <a:off x="0" y="9428167"/>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7"/>
            <a:ext cx="2946400" cy="496887"/>
          </a:xfrm>
          <a:prstGeom prst="rect">
            <a:avLst/>
          </a:prstGeom>
        </p:spPr>
        <p:txBody>
          <a:bodyPr vert="horz" lIns="91440" tIns="45720" rIns="91440" bIns="45720" rtlCol="0" anchor="b"/>
          <a:lstStyle>
            <a:lvl1pPr algn="r">
              <a:defRPr sz="1200"/>
            </a:lvl1pPr>
          </a:lstStyle>
          <a:p>
            <a:fld id="{6F576187-8E32-4D7C-87DE-FDA1F83782B8}" type="slidenum">
              <a:rPr lang="en-AU" smtClean="0"/>
              <a:pPr/>
              <a:t>‹#›</a:t>
            </a:fld>
            <a:endParaRPr lang="en-AU"/>
          </a:p>
        </p:txBody>
      </p:sp>
    </p:spTree>
    <p:extLst>
      <p:ext uri="{BB962C8B-B14F-4D97-AF65-F5344CB8AC3E}">
        <p14:creationId xmlns:p14="http://schemas.microsoft.com/office/powerpoint/2010/main" val="231653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1"/>
            <a:ext cx="2946400" cy="496888"/>
          </a:xfrm>
          <a:prstGeom prst="rect">
            <a:avLst/>
          </a:prstGeom>
        </p:spPr>
        <p:txBody>
          <a:bodyPr vert="horz" lIns="91440" tIns="45720" rIns="91440" bIns="45720" rtlCol="0"/>
          <a:lstStyle>
            <a:lvl1pPr algn="r">
              <a:defRPr sz="1200"/>
            </a:lvl1pPr>
          </a:lstStyle>
          <a:p>
            <a:fld id="{1168CBAC-8456-4E9E-B417-0FA99B374B6C}" type="datetimeFigureOut">
              <a:rPr lang="en-AU" smtClean="0"/>
              <a:pPr/>
              <a:t>18/05/2015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5" y="4714879"/>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167"/>
            <a:ext cx="2946400"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8167"/>
            <a:ext cx="2946400" cy="496887"/>
          </a:xfrm>
          <a:prstGeom prst="rect">
            <a:avLst/>
          </a:prstGeom>
        </p:spPr>
        <p:txBody>
          <a:bodyPr vert="horz" lIns="91440" tIns="45720" rIns="91440" bIns="45720" rtlCol="0" anchor="b"/>
          <a:lstStyle>
            <a:lvl1pPr algn="r">
              <a:defRPr sz="1200"/>
            </a:lvl1pPr>
          </a:lstStyle>
          <a:p>
            <a:fld id="{F3D97482-79DE-4711-B69B-77F1D34C58E0}" type="slidenum">
              <a:rPr lang="en-AU" smtClean="0"/>
              <a:pPr/>
              <a:t>‹#›</a:t>
            </a:fld>
            <a:endParaRPr lang="en-AU"/>
          </a:p>
        </p:txBody>
      </p:sp>
    </p:spTree>
    <p:extLst>
      <p:ext uri="{BB962C8B-B14F-4D97-AF65-F5344CB8AC3E}">
        <p14:creationId xmlns:p14="http://schemas.microsoft.com/office/powerpoint/2010/main" val="268639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68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33E0D2B-24AD-44C5-A819-731E5007B088}" type="slidenum">
              <a:rPr lang="en-US" altLang="en-US" smtClean="0"/>
              <a:pPr fontAlgn="base">
                <a:spcBef>
                  <a:spcPct val="0"/>
                </a:spcBef>
                <a:spcAft>
                  <a:spcPct val="0"/>
                </a:spcAft>
                <a:defRPr/>
              </a:pPr>
              <a:t>16</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EBC3B8B-144C-404D-8F41-1C523029EA63}" type="slidenum">
              <a:rPr lang="en-US" altLang="en-US" smtClean="0"/>
              <a:pPr fontAlgn="base">
                <a:spcBef>
                  <a:spcPct val="0"/>
                </a:spcBef>
                <a:spcAft>
                  <a:spcPct val="0"/>
                </a:spcAft>
                <a:defRPr/>
              </a:pPr>
              <a:t>17</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AC5383-2448-463C-8BC7-97E3B82C2B08}" type="slidenum">
              <a:rPr lang="en-US" altLang="en-US" smtClean="0"/>
              <a:pPr fontAlgn="base">
                <a:spcBef>
                  <a:spcPct val="0"/>
                </a:spcBef>
                <a:spcAft>
                  <a:spcPct val="0"/>
                </a:spcAft>
                <a:defRPr/>
              </a:pPr>
              <a:t>19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AC5383-2448-463C-8BC7-97E3B82C2B08}" type="slidenum">
              <a:rPr lang="en-US" altLang="en-US" smtClean="0"/>
              <a:pPr fontAlgn="base">
                <a:spcBef>
                  <a:spcPct val="0"/>
                </a:spcBef>
                <a:spcAft>
                  <a:spcPct val="0"/>
                </a:spcAft>
                <a:defRPr/>
              </a:pPr>
              <a:t>20</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B0F0403-D6F2-4A82-8014-ACF203FB321E}" type="slidenum">
              <a:rPr lang="en-US" altLang="en-US" smtClean="0"/>
              <a:pPr fontAlgn="base">
                <a:spcBef>
                  <a:spcPct val="0"/>
                </a:spcBef>
                <a:spcAft>
                  <a:spcPct val="0"/>
                </a:spcAft>
                <a:defRPr/>
              </a:pPr>
              <a:t>26</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701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03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248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296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115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292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40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927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2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825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388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07855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1916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5/18/2015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4651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au/url?sa=i&amp;rct=j&amp;q=&amp;esrc=s&amp;source=images&amp;cd=&amp;cad=rja&amp;uact=8&amp;ved=0CAcQjRw&amp;url=http://www.edenhealthcare.ca/pathway.php&amp;ei=EQfsVOjVBITn8gWQkICYAw&amp;bvm=bv.86475890,d.dGc&amp;psig=AFQjCNEnZN-eD9qJIU3_ojaKeuQbWocPBg&amp;ust=1424840479649606"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eautifulaccommodation.com/properties/east-bedarra-island-retreat"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au/url?sa=i&amp;rct=j&amp;q=&amp;esrc=s&amp;source=images&amp;cd=&amp;cad=rja&amp;uact=8&amp;ved=0CAcQjRw&amp;url=https://contemplativepathways.wordpress.com/&amp;ei=mAXsVKv5BJL78QXUr4KoAg&amp;bvm=bv.86475890,d.dGc&amp;psig=AFQjCNEnZN-eD9qJIU3_ojaKeuQbWocPBg&amp;ust=1424840479649606"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aitsl.edu.au/australian-professional-standard-for-principals" TargetMode="External"/><Relationship Id="rId2" Type="http://schemas.openxmlformats.org/officeDocument/2006/relationships/hyperlink" Target="http://www.acer.edu.au/school-improvemen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ACER Excellence in Professional Practice Conference 2015</a:t>
            </a:r>
            <a:br>
              <a:rPr lang="en-AU" dirty="0" smtClean="0"/>
            </a:br>
            <a:r>
              <a:rPr lang="en-AU" dirty="0" smtClean="0"/>
              <a:t>Sydney 21-23 May</a:t>
            </a:r>
            <a:endParaRPr lang="en-AU" dirty="0"/>
          </a:p>
        </p:txBody>
      </p:sp>
      <p:sp>
        <p:nvSpPr>
          <p:cNvPr id="3" name="Subtitle 2"/>
          <p:cNvSpPr>
            <a:spLocks noGrp="1"/>
          </p:cNvSpPr>
          <p:nvPr>
            <p:ph type="subTitle" idx="1"/>
          </p:nvPr>
        </p:nvSpPr>
        <p:spPr/>
        <p:txBody>
          <a:bodyPr/>
          <a:lstStyle/>
          <a:p>
            <a:r>
              <a:rPr lang="en-AU" dirty="0" smtClean="0"/>
              <a:t>Canberra College </a:t>
            </a:r>
          </a:p>
          <a:p>
            <a:r>
              <a:rPr lang="en-AU" dirty="0" smtClean="0"/>
              <a:t>Peter Clayden</a:t>
            </a:r>
          </a:p>
        </p:txBody>
      </p:sp>
      <p:pic>
        <p:nvPicPr>
          <p:cNvPr id="4" name="Picture 3" descr="http://www.ibo.org/globalassets/digital-tookit/logos-and-programme-models/dp-programme-logo-e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334000"/>
            <a:ext cx="2176462" cy="1041400"/>
          </a:xfrm>
          <a:prstGeom prst="rect">
            <a:avLst/>
          </a:prstGeom>
          <a:noFill/>
          <a:ln>
            <a:noFill/>
          </a:ln>
        </p:spPr>
      </p:pic>
      <p:pic>
        <p:nvPicPr>
          <p:cNvPr id="1026" name="Picture 2" descr="Logo final landscape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609600"/>
            <a:ext cx="2563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0"/>
            <a:ext cx="7620000" cy="1295400"/>
          </a:xfrm>
        </p:spPr>
        <p:txBody>
          <a:bodyPr>
            <a:noAutofit/>
          </a:bodyPr>
          <a:lstStyle/>
          <a:p>
            <a:pPr algn="ctr"/>
            <a:r>
              <a:rPr lang="en-AU" sz="1800" dirty="0" smtClean="0"/>
              <a:t>One way I have experienced gives me confidence that </a:t>
            </a:r>
            <a:r>
              <a:rPr lang="en-AU" sz="1800" dirty="0"/>
              <a:t>teachers </a:t>
            </a:r>
            <a:r>
              <a:rPr lang="en-AU" sz="1800" dirty="0" smtClean="0"/>
              <a:t>are able to review their task and know if it is a quality task or not. This is by using the  pedagogical framework known as the Quality </a:t>
            </a:r>
            <a:r>
              <a:rPr lang="en-AU" sz="1800" dirty="0"/>
              <a:t>Teaching </a:t>
            </a:r>
            <a:r>
              <a:rPr lang="en-AU" sz="1800" dirty="0" smtClean="0"/>
              <a:t>Model as developed by  Professor Jenny Gore and others at the University of Newcastle  in Australia.</a:t>
            </a:r>
            <a:endParaRPr lang="en-AU" sz="1800" dirty="0"/>
          </a:p>
        </p:txBody>
      </p:sp>
      <p:pic>
        <p:nvPicPr>
          <p:cNvPr id="3074" name="Picture 2" descr="https://encrypted-tbn2.gstatic.com/images?q=tbn:ANd9GcSM4kfUEFQWLLSEm4qQ9l6hP6NFmTl6zwsd5NtECYCDRiYLKUZ1uA">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636" r="56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980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My experience of using the QT Model in the ACT</a:t>
            </a:r>
            <a:endParaRPr lang="en-AU" dirty="0"/>
          </a:p>
        </p:txBody>
      </p:sp>
      <p:sp>
        <p:nvSpPr>
          <p:cNvPr id="3" name="Content Placeholder 2"/>
          <p:cNvSpPr>
            <a:spLocks noGrp="1"/>
          </p:cNvSpPr>
          <p:nvPr>
            <p:ph idx="1"/>
          </p:nvPr>
        </p:nvSpPr>
        <p:spPr/>
        <p:txBody>
          <a:bodyPr>
            <a:normAutofit fontScale="77500" lnSpcReduction="20000"/>
          </a:bodyPr>
          <a:lstStyle/>
          <a:p>
            <a:r>
              <a:rPr lang="en-AU" dirty="0" smtClean="0"/>
              <a:t>2007 - Executive staff identified the need to improve the quality of set tasks at senior college level in all subjects across 3 schools</a:t>
            </a:r>
          </a:p>
          <a:p>
            <a:r>
              <a:rPr lang="en-AU" dirty="0" smtClean="0"/>
              <a:t>2009 and 2014	ACTETD purchased the licence from NSWDECS to utilise the Quality Teaching Model resources</a:t>
            </a:r>
          </a:p>
          <a:p>
            <a:r>
              <a:rPr lang="en-AU" dirty="0" smtClean="0"/>
              <a:t>By 2010, over 150 staff </a:t>
            </a:r>
            <a:r>
              <a:rPr lang="en-AU" dirty="0" smtClean="0"/>
              <a:t>in the 3 schools I worked with, had </a:t>
            </a:r>
            <a:r>
              <a:rPr lang="en-AU" dirty="0" smtClean="0"/>
              <a:t>used the QT model as the guide to review, conference and refine set tasks</a:t>
            </a:r>
          </a:p>
          <a:p>
            <a:r>
              <a:rPr lang="en-AU" dirty="0" smtClean="0"/>
              <a:t>100’s of staff evaluations demonstrated significant increase in staff satisfaction about the quality of set tasks. </a:t>
            </a:r>
            <a:endParaRPr lang="en-AU" dirty="0" smtClean="0"/>
          </a:p>
          <a:p>
            <a:pPr lvl="1"/>
            <a:r>
              <a:rPr lang="en-AU" dirty="0" smtClean="0"/>
              <a:t>95</a:t>
            </a:r>
            <a:r>
              <a:rPr lang="en-AU" dirty="0" smtClean="0"/>
              <a:t>% felt they had improved the quality of set tasks</a:t>
            </a:r>
            <a:r>
              <a:rPr lang="en-AU" dirty="0" smtClean="0"/>
              <a:t>. </a:t>
            </a:r>
          </a:p>
          <a:p>
            <a:pPr lvl="1"/>
            <a:r>
              <a:rPr lang="en-AU" dirty="0" smtClean="0"/>
              <a:t>98% valued having professional conversations </a:t>
            </a:r>
            <a:r>
              <a:rPr lang="en-AU" dirty="0" smtClean="0"/>
              <a:t>about their </a:t>
            </a:r>
            <a:r>
              <a:rPr lang="en-AU" dirty="0" smtClean="0"/>
              <a:t>practice.</a:t>
            </a:r>
            <a:endParaRPr lang="en-AU" dirty="0" smtClean="0"/>
          </a:p>
        </p:txBody>
      </p:sp>
    </p:spTree>
    <p:extLst>
      <p:ext uri="{BB962C8B-B14F-4D97-AF65-F5344CB8AC3E}">
        <p14:creationId xmlns:p14="http://schemas.microsoft.com/office/powerpoint/2010/main" val="4176594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My experience of using the QT Model in the ACT</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100’s of student unit evaluations demonstrated increased satisfaction in the clarity of set tasks and marking regimes as well as interest in what was being studied</a:t>
            </a:r>
          </a:p>
          <a:p>
            <a:r>
              <a:rPr lang="en-AU" dirty="0" smtClean="0"/>
              <a:t>2014 - 85 % of staff </a:t>
            </a:r>
            <a:r>
              <a:rPr lang="en-AU" dirty="0" smtClean="0"/>
              <a:t>chose </a:t>
            </a:r>
            <a:r>
              <a:rPr lang="en-AU" dirty="0" smtClean="0"/>
              <a:t>to continue to participate in professional processes of reviewing tasks using the QT </a:t>
            </a:r>
            <a:r>
              <a:rPr lang="en-AU" dirty="0" smtClean="0"/>
              <a:t>Model</a:t>
            </a:r>
            <a:endParaRPr lang="en-AU" dirty="0"/>
          </a:p>
          <a:p>
            <a:r>
              <a:rPr lang="en-AU" dirty="0" smtClean="0"/>
              <a:t>Assessment </a:t>
            </a:r>
            <a:r>
              <a:rPr lang="en-AU" dirty="0" smtClean="0"/>
              <a:t>coordinators noted a clear improvement in differentiation in marking spreadsheets</a:t>
            </a:r>
          </a:p>
          <a:p>
            <a:r>
              <a:rPr lang="en-AU" dirty="0" smtClean="0"/>
              <a:t>Data from over reviewed 100 assessment tasks demonstrated increased coding </a:t>
            </a:r>
          </a:p>
        </p:txBody>
      </p:sp>
    </p:spTree>
    <p:extLst>
      <p:ext uri="{BB962C8B-B14F-4D97-AF65-F5344CB8AC3E}">
        <p14:creationId xmlns:p14="http://schemas.microsoft.com/office/powerpoint/2010/main" val="1502081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55600"/>
            <a:ext cx="8229600" cy="1143000"/>
          </a:xfrm>
        </p:spPr>
        <p:txBody>
          <a:bodyPr/>
          <a:lstStyle/>
          <a:p>
            <a:r>
              <a:rPr lang="en-AU" dirty="0" smtClean="0"/>
              <a:t>.</a:t>
            </a:r>
            <a:endParaRPr lang="en-AU" dirty="0"/>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pic>
        <p:nvPicPr>
          <p:cNvPr id="3073" name="Picture 2"/>
          <p:cNvPicPr>
            <a:picLocks noChangeAspect="1" noChangeArrowheads="1"/>
          </p:cNvPicPr>
          <p:nvPr/>
        </p:nvPicPr>
        <p:blipFill>
          <a:blip r:embed="rId2" cstate="print"/>
          <a:srcRect l="2106"/>
          <a:stretch>
            <a:fillRect/>
          </a:stretch>
        </p:blipFill>
        <p:spPr bwMode="auto">
          <a:xfrm>
            <a:off x="7696200" y="228600"/>
            <a:ext cx="1238250" cy="698500"/>
          </a:xfrm>
          <a:prstGeom prst="rect">
            <a:avLst/>
          </a:prstGeom>
          <a:noFill/>
        </p:spPr>
      </p:pic>
      <p:graphicFrame>
        <p:nvGraphicFramePr>
          <p:cNvPr id="2" name="Table 1"/>
          <p:cNvGraphicFramePr>
            <a:graphicFrameLocks noGrp="1"/>
          </p:cNvGraphicFramePr>
          <p:nvPr/>
        </p:nvGraphicFramePr>
        <p:xfrm>
          <a:off x="457204" y="1621201"/>
          <a:ext cx="8229591" cy="4483960"/>
        </p:xfrm>
        <a:graphic>
          <a:graphicData uri="http://schemas.openxmlformats.org/drawingml/2006/table">
            <a:tbl>
              <a:tblPr firstRow="1" firstCol="1" bandRow="1">
                <a:tableStyleId>{5C22544A-7EE6-4342-B048-85BDC9FD1C3A}</a:tableStyleId>
              </a:tblPr>
              <a:tblGrid>
                <a:gridCol w="589124"/>
                <a:gridCol w="589124"/>
                <a:gridCol w="182432"/>
                <a:gridCol w="155219"/>
                <a:gridCol w="155219"/>
                <a:gridCol w="155219"/>
                <a:gridCol w="155219"/>
                <a:gridCol w="155219"/>
                <a:gridCol w="170337"/>
                <a:gridCol w="170337"/>
                <a:gridCol w="155722"/>
                <a:gridCol w="155722"/>
                <a:gridCol w="155722"/>
                <a:gridCol w="155722"/>
                <a:gridCol w="155722"/>
                <a:gridCol w="170337"/>
                <a:gridCol w="170337"/>
                <a:gridCol w="155722"/>
                <a:gridCol w="155722"/>
                <a:gridCol w="155722"/>
                <a:gridCol w="155722"/>
                <a:gridCol w="155722"/>
                <a:gridCol w="155722"/>
                <a:gridCol w="170337"/>
                <a:gridCol w="170337"/>
                <a:gridCol w="155722"/>
                <a:gridCol w="155722"/>
                <a:gridCol w="155722"/>
                <a:gridCol w="155722"/>
                <a:gridCol w="170337"/>
                <a:gridCol w="170337"/>
                <a:gridCol w="155722"/>
                <a:gridCol w="155722"/>
                <a:gridCol w="155722"/>
                <a:gridCol w="155722"/>
                <a:gridCol w="170337"/>
                <a:gridCol w="170337"/>
                <a:gridCol w="155722"/>
                <a:gridCol w="155722"/>
                <a:gridCol w="155722"/>
                <a:gridCol w="170337"/>
                <a:gridCol w="170337"/>
                <a:gridCol w="155722"/>
                <a:gridCol w="155722"/>
                <a:gridCol w="155722"/>
                <a:gridCol w="155722"/>
              </a:tblGrid>
              <a:tr h="396251">
                <a:tc>
                  <a:txBody>
                    <a:bodyPr/>
                    <a:lstStyle/>
                    <a:p>
                      <a:pPr algn="l">
                        <a:lnSpc>
                          <a:spcPct val="115000"/>
                        </a:lnSpc>
                        <a:spcAft>
                          <a:spcPts val="0"/>
                        </a:spcAft>
                      </a:pPr>
                      <a:r>
                        <a:rPr lang="en-AU" sz="600" dirty="0">
                          <a:effectLst/>
                        </a:rPr>
                        <a:t> </a:t>
                      </a:r>
                      <a:endParaRPr lang="en-AU" sz="900" dirty="0">
                        <a:effectLst/>
                        <a:latin typeface="Calibri"/>
                        <a:ea typeface="Calibri"/>
                        <a:cs typeface="Times New Roman"/>
                      </a:endParaRPr>
                    </a:p>
                  </a:txBody>
                  <a:tcPr marL="55377" marR="55377" marT="0" marB="0"/>
                </a:tc>
                <a:tc>
                  <a:txBody>
                    <a:bodyPr/>
                    <a:lstStyle/>
                    <a:p>
                      <a:pPr algn="l">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a:tc>
                <a:tc>
                  <a:txBody>
                    <a:bodyPr/>
                    <a:lstStyle/>
                    <a:p>
                      <a:pPr algn="ctr">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anchor="ctr"/>
                </a:tc>
                <a:tc gridSpan="13">
                  <a:txBody>
                    <a:bodyPr/>
                    <a:lstStyle/>
                    <a:p>
                      <a:pPr marL="457200" algn="l">
                        <a:lnSpc>
                          <a:spcPct val="115000"/>
                        </a:lnSpc>
                        <a:spcAft>
                          <a:spcPts val="0"/>
                        </a:spcAft>
                      </a:pPr>
                      <a:r>
                        <a:rPr lang="en-AU" sz="1100">
                          <a:effectLst/>
                        </a:rPr>
                        <a:t>Professional Knowledge</a:t>
                      </a:r>
                      <a:endParaRPr lang="en-AU" sz="900">
                        <a:effectLst/>
                        <a:latin typeface="Calibri"/>
                        <a:ea typeface="Calibri"/>
                        <a:cs typeface="Times New Roman"/>
                      </a:endParaRPr>
                    </a:p>
                  </a:txBody>
                  <a:tcPr marL="55377" marR="55377"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marL="71755" marR="71755" algn="l">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vert="vert270"/>
                </a:tc>
                <a:tc gridSpan="19">
                  <a:txBody>
                    <a:bodyPr/>
                    <a:lstStyle/>
                    <a:p>
                      <a:pPr algn="ctr">
                        <a:lnSpc>
                          <a:spcPct val="115000"/>
                        </a:lnSpc>
                        <a:spcAft>
                          <a:spcPts val="0"/>
                        </a:spcAft>
                      </a:pPr>
                      <a:r>
                        <a:rPr lang="en-AU" sz="1100">
                          <a:effectLst/>
                        </a:rPr>
                        <a:t>Professional Practice</a:t>
                      </a:r>
                      <a:endParaRPr lang="en-AU" sz="900">
                        <a:effectLst/>
                        <a:latin typeface="Calibri"/>
                        <a:ea typeface="Calibri"/>
                        <a:cs typeface="Times New Roman"/>
                      </a:endParaRPr>
                    </a:p>
                  </a:txBody>
                  <a:tcPr marL="55377" marR="55377"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anchor="ctr"/>
                </a:tc>
                <a:tc gridSpan="9">
                  <a:txBody>
                    <a:bodyPr/>
                    <a:lstStyle/>
                    <a:p>
                      <a:pPr algn="ctr">
                        <a:lnSpc>
                          <a:spcPct val="115000"/>
                        </a:lnSpc>
                        <a:spcAft>
                          <a:spcPts val="0"/>
                        </a:spcAft>
                      </a:pPr>
                      <a:r>
                        <a:rPr lang="en-AU" sz="1100">
                          <a:effectLst/>
                        </a:rPr>
                        <a:t>Professional engagement</a:t>
                      </a:r>
                      <a:endParaRPr lang="en-AU" sz="900">
                        <a:effectLst/>
                        <a:latin typeface="Calibri"/>
                        <a:ea typeface="Calibri"/>
                        <a:cs typeface="Times New Roman"/>
                      </a:endParaRPr>
                    </a:p>
                  </a:txBody>
                  <a:tcPr marL="55377" marR="55377"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24554">
                <a:tc>
                  <a:txBody>
                    <a:bodyPr/>
                    <a:lstStyle/>
                    <a:p>
                      <a:pPr algn="l">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a:tc>
                <a:tc>
                  <a:txBody>
                    <a:bodyPr/>
                    <a:lstStyle/>
                    <a:p>
                      <a:pPr algn="ctr">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anchor="ctr"/>
                </a:tc>
                <a:tc gridSpan="6">
                  <a:txBody>
                    <a:bodyPr/>
                    <a:lstStyle/>
                    <a:p>
                      <a:pPr marL="342900" lvl="0" indent="-342900" algn="ctr">
                        <a:lnSpc>
                          <a:spcPct val="115000"/>
                        </a:lnSpc>
                        <a:spcAft>
                          <a:spcPts val="0"/>
                        </a:spcAft>
                        <a:buFont typeface="+mj-lt"/>
                        <a:buAutoNum type="arabicPeriod"/>
                      </a:pPr>
                      <a:r>
                        <a:rPr lang="en-AU" sz="500">
                          <a:effectLst/>
                        </a:rPr>
                        <a:t>Know students and how they learn</a:t>
                      </a:r>
                      <a:endParaRPr lang="en-AU" sz="900">
                        <a:effectLst/>
                        <a:latin typeface="Calibri"/>
                        <a:ea typeface="Calibri"/>
                        <a:cs typeface="Times New Roman"/>
                      </a:endParaRPr>
                    </a:p>
                  </a:txBody>
                  <a:tcPr marL="55377" marR="55377"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marL="71755" marR="71755" algn="l">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vert="vert270"/>
                </a:tc>
                <a:tc gridSpan="6">
                  <a:txBody>
                    <a:bodyPr/>
                    <a:lstStyle/>
                    <a:p>
                      <a:pPr marL="342900" lvl="0" indent="-342900" algn="ctr">
                        <a:lnSpc>
                          <a:spcPct val="115000"/>
                        </a:lnSpc>
                        <a:spcAft>
                          <a:spcPts val="0"/>
                        </a:spcAft>
                        <a:buFont typeface="+mj-lt"/>
                        <a:buAutoNum type="arabicPeriod"/>
                      </a:pPr>
                      <a:r>
                        <a:rPr lang="en-AU" sz="500">
                          <a:effectLst/>
                        </a:rPr>
                        <a:t>Know the content and how to teach it</a:t>
                      </a:r>
                      <a:endParaRPr lang="en-AU" sz="900">
                        <a:effectLst/>
                        <a:latin typeface="Calibri"/>
                        <a:ea typeface="Calibri"/>
                        <a:cs typeface="Times New Roman"/>
                      </a:endParaRPr>
                    </a:p>
                  </a:txBody>
                  <a:tcPr marL="55377" marR="55377"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marL="71755" marR="71755" algn="l">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vert="vert270"/>
                </a:tc>
                <a:tc gridSpan="7">
                  <a:txBody>
                    <a:bodyPr/>
                    <a:lstStyle/>
                    <a:p>
                      <a:pPr marL="342900" lvl="0" indent="-342900" algn="ctr">
                        <a:lnSpc>
                          <a:spcPct val="115000"/>
                        </a:lnSpc>
                        <a:spcAft>
                          <a:spcPts val="0"/>
                        </a:spcAft>
                        <a:buFont typeface="+mj-lt"/>
                        <a:buAutoNum type="arabicPeriod"/>
                      </a:pPr>
                      <a:r>
                        <a:rPr lang="en-AU" sz="500">
                          <a:effectLst/>
                        </a:rPr>
                        <a:t>Plan for and implement effective teaching and learning</a:t>
                      </a:r>
                      <a:endParaRPr lang="en-AU" sz="900">
                        <a:effectLst/>
                        <a:latin typeface="Calibri"/>
                        <a:ea typeface="Calibri"/>
                        <a:cs typeface="Times New Roman"/>
                      </a:endParaRPr>
                    </a:p>
                  </a:txBody>
                  <a:tcPr marL="55377" marR="55377"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marL="71755" marR="71755" algn="l">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vert="vert270"/>
                </a:tc>
                <a:tc gridSpan="5">
                  <a:txBody>
                    <a:bodyPr/>
                    <a:lstStyle/>
                    <a:p>
                      <a:pPr algn="ctr">
                        <a:lnSpc>
                          <a:spcPct val="115000"/>
                        </a:lnSpc>
                        <a:spcAft>
                          <a:spcPts val="0"/>
                        </a:spcAft>
                      </a:pPr>
                      <a:r>
                        <a:rPr lang="en-AU" sz="500">
                          <a:effectLst/>
                        </a:rPr>
                        <a:t>4. Create and maintain supportive and safe learning environments</a:t>
                      </a:r>
                      <a:endParaRPr lang="en-AU" sz="900">
                        <a:effectLst/>
                        <a:latin typeface="Calibri"/>
                        <a:ea typeface="Calibri"/>
                        <a:cs typeface="Times New Roman"/>
                      </a:endParaRPr>
                    </a:p>
                  </a:txBody>
                  <a:tcPr marL="55377" marR="55377"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anchor="ctr"/>
                </a:tc>
                <a:tc gridSpan="5">
                  <a:txBody>
                    <a:bodyPr/>
                    <a:lstStyle/>
                    <a:p>
                      <a:pPr algn="ctr">
                        <a:lnSpc>
                          <a:spcPct val="115000"/>
                        </a:lnSpc>
                        <a:spcAft>
                          <a:spcPts val="0"/>
                        </a:spcAft>
                      </a:pPr>
                      <a:r>
                        <a:rPr lang="en-AU" sz="500">
                          <a:effectLst/>
                        </a:rPr>
                        <a:t>5. Assess, provide feedback and report on student learning</a:t>
                      </a:r>
                      <a:endParaRPr lang="en-AU" sz="900">
                        <a:effectLst/>
                        <a:latin typeface="Calibri"/>
                        <a:ea typeface="Calibri"/>
                        <a:cs typeface="Times New Roman"/>
                      </a:endParaRPr>
                    </a:p>
                  </a:txBody>
                  <a:tcPr marL="55377" marR="55377"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anchor="ctr"/>
                </a:tc>
                <a:tc gridSpan="4">
                  <a:txBody>
                    <a:bodyPr/>
                    <a:lstStyle/>
                    <a:p>
                      <a:pPr algn="ctr">
                        <a:lnSpc>
                          <a:spcPct val="115000"/>
                        </a:lnSpc>
                        <a:spcAft>
                          <a:spcPts val="0"/>
                        </a:spcAft>
                      </a:pPr>
                      <a:r>
                        <a:rPr lang="en-AU" sz="500">
                          <a:effectLst/>
                        </a:rPr>
                        <a:t>6. Engage in professional learning</a:t>
                      </a:r>
                      <a:endParaRPr lang="en-AU" sz="900">
                        <a:effectLst/>
                        <a:latin typeface="Calibri"/>
                        <a:ea typeface="Calibri"/>
                        <a:cs typeface="Times New Roman"/>
                      </a:endParaRPr>
                    </a:p>
                  </a:txBody>
                  <a:tcPr marL="55377" marR="55377"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a:lnSpc>
                          <a:spcPct val="115000"/>
                        </a:lnSpc>
                        <a:spcAft>
                          <a:spcPts val="0"/>
                        </a:spcAft>
                      </a:pPr>
                      <a:r>
                        <a:rPr lang="en-AU" sz="600">
                          <a:effectLst/>
                        </a:rPr>
                        <a:t> </a:t>
                      </a:r>
                      <a:endParaRPr lang="en-AU" sz="900">
                        <a:effectLst/>
                        <a:latin typeface="Calibri"/>
                        <a:ea typeface="Calibri"/>
                        <a:cs typeface="Times New Roman"/>
                      </a:endParaRPr>
                    </a:p>
                  </a:txBody>
                  <a:tcPr marL="55377" marR="55377" marT="0" marB="0" anchor="ctr"/>
                </a:tc>
                <a:tc gridSpan="4">
                  <a:txBody>
                    <a:bodyPr/>
                    <a:lstStyle/>
                    <a:p>
                      <a:pPr algn="ctr">
                        <a:lnSpc>
                          <a:spcPct val="115000"/>
                        </a:lnSpc>
                        <a:spcAft>
                          <a:spcPts val="0"/>
                        </a:spcAft>
                      </a:pPr>
                      <a:r>
                        <a:rPr lang="en-AU" sz="500">
                          <a:effectLst/>
                        </a:rPr>
                        <a:t>7. Engage professionally with colleagues, parents, carers and the community</a:t>
                      </a:r>
                      <a:endParaRPr lang="en-AU" sz="900">
                        <a:effectLst/>
                        <a:latin typeface="Calibri"/>
                        <a:ea typeface="Calibri"/>
                        <a:cs typeface="Times New Roman"/>
                      </a:endParaRPr>
                    </a:p>
                  </a:txBody>
                  <a:tcPr marL="55377" marR="55377" marT="0" marB="0" anchor="ctr"/>
                </a:tc>
                <a:tc hMerge="1">
                  <a:txBody>
                    <a:bodyPr/>
                    <a:lstStyle/>
                    <a:p>
                      <a:endParaRPr lang="en-AU"/>
                    </a:p>
                  </a:txBody>
                  <a:tcPr/>
                </a:tc>
                <a:tc hMerge="1">
                  <a:txBody>
                    <a:bodyPr/>
                    <a:lstStyle/>
                    <a:p>
                      <a:endParaRPr lang="en-AU"/>
                    </a:p>
                  </a:txBody>
                  <a:tcPr/>
                </a:tc>
                <a:tc hMerge="1">
                  <a:txBody>
                    <a:bodyPr/>
                    <a:lstStyle/>
                    <a:p>
                      <a:endParaRPr lang="en-AU"/>
                    </a:p>
                  </a:txBody>
                  <a:tcPr/>
                </a:tc>
              </a:tr>
              <a:tr h="289189">
                <a:tc>
                  <a:txBody>
                    <a:bodyPr/>
                    <a:lstStyle/>
                    <a:p>
                      <a:pPr algn="l">
                        <a:lnSpc>
                          <a:spcPct val="115000"/>
                        </a:lnSpc>
                        <a:spcAft>
                          <a:spcPts val="0"/>
                        </a:spcAft>
                      </a:pPr>
                      <a:r>
                        <a:rPr lang="en-AU" sz="600">
                          <a:effectLst/>
                        </a:rPr>
                        <a:t> </a:t>
                      </a:r>
                      <a:endParaRPr lang="en-AU" sz="900">
                        <a:effectLst/>
                      </a:endParaRPr>
                    </a:p>
                    <a:p>
                      <a:pPr algn="l">
                        <a:lnSpc>
                          <a:spcPct val="115000"/>
                        </a:lnSpc>
                        <a:spcAft>
                          <a:spcPts val="0"/>
                        </a:spcAft>
                      </a:pPr>
                      <a:r>
                        <a:rPr lang="en-AU" sz="600">
                          <a:effectLst/>
                        </a:rPr>
                        <a:t>QT Dimension</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600">
                          <a:effectLst/>
                        </a:rPr>
                        <a:t> </a:t>
                      </a:r>
                      <a:endParaRPr lang="en-AU" sz="900">
                        <a:effectLst/>
                      </a:endParaRPr>
                    </a:p>
                    <a:p>
                      <a:pPr algn="l">
                        <a:lnSpc>
                          <a:spcPct val="115000"/>
                        </a:lnSpc>
                        <a:spcAft>
                          <a:spcPts val="0"/>
                        </a:spcAft>
                      </a:pPr>
                      <a:r>
                        <a:rPr lang="en-AU" sz="600">
                          <a:effectLst/>
                        </a:rPr>
                        <a:t>QT Element </a:t>
                      </a:r>
                      <a:endParaRPr lang="en-AU" sz="900">
                        <a:effectLst/>
                        <a:latin typeface="Calibri"/>
                        <a:ea typeface="Calibri"/>
                        <a:cs typeface="Times New Roman"/>
                      </a:endParaRPr>
                    </a:p>
                  </a:txBody>
                  <a:tcPr marL="55377" marR="55377" marT="0" marB="0"/>
                </a:tc>
                <a:tc rowSpan="6">
                  <a:txBody>
                    <a:bodyPr/>
                    <a:lstStyle/>
                    <a:p>
                      <a:pPr marL="71755" marR="71755" algn="l">
                        <a:lnSpc>
                          <a:spcPct val="115000"/>
                        </a:lnSpc>
                        <a:spcAft>
                          <a:spcPts val="0"/>
                        </a:spcAft>
                      </a:pPr>
                      <a:r>
                        <a:rPr lang="en-AU" sz="600">
                          <a:effectLst/>
                        </a:rPr>
                        <a:t>Professional Knowledge </a:t>
                      </a:r>
                      <a:endParaRPr lang="en-AU" sz="900">
                        <a:effectLst/>
                        <a:latin typeface="Calibri"/>
                        <a:ea typeface="Calibri"/>
                        <a:cs typeface="Times New Roman"/>
                      </a:endParaRPr>
                    </a:p>
                  </a:txBody>
                  <a:tcPr marL="55377" marR="55377" marT="0" marB="0" vert="vert270" anchor="b"/>
                </a:tc>
                <a:tc>
                  <a:txBody>
                    <a:bodyPr/>
                    <a:lstStyle/>
                    <a:p>
                      <a:pPr marL="71755" marR="71755" algn="l">
                        <a:lnSpc>
                          <a:spcPct val="115000"/>
                        </a:lnSpc>
                        <a:spcAft>
                          <a:spcPts val="0"/>
                        </a:spcAft>
                      </a:pPr>
                      <a:r>
                        <a:rPr lang="en-AU" sz="500">
                          <a:effectLst/>
                        </a:rPr>
                        <a:t>1.1</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1.2</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1.3</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1.4</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1.5</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1.6</a:t>
                      </a:r>
                      <a:endParaRPr lang="en-AU" sz="900">
                        <a:effectLst/>
                        <a:latin typeface="Calibri"/>
                        <a:ea typeface="Calibri"/>
                        <a:cs typeface="Times New Roman"/>
                      </a:endParaRPr>
                    </a:p>
                  </a:txBody>
                  <a:tcPr marL="55377" marR="55377" marT="0" marB="0" vert="vert270"/>
                </a:tc>
                <a:tc rowSpan="6">
                  <a:txBody>
                    <a:bodyPr/>
                    <a:lstStyle/>
                    <a:p>
                      <a:pPr marL="71755" marR="71755" algn="l">
                        <a:lnSpc>
                          <a:spcPct val="115000"/>
                        </a:lnSpc>
                        <a:spcAft>
                          <a:spcPts val="0"/>
                        </a:spcAft>
                      </a:pPr>
                      <a:r>
                        <a:rPr lang="en-AU" sz="600">
                          <a:effectLst/>
                        </a:rPr>
                        <a:t>Professional  Knowledge</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2.1</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2.2</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2.3</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2.4</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2.5</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2.6</a:t>
                      </a:r>
                      <a:endParaRPr lang="en-AU" sz="900">
                        <a:effectLst/>
                        <a:latin typeface="Calibri"/>
                        <a:ea typeface="Calibri"/>
                        <a:cs typeface="Times New Roman"/>
                      </a:endParaRPr>
                    </a:p>
                  </a:txBody>
                  <a:tcPr marL="55377" marR="55377" marT="0" marB="0" vert="vert270"/>
                </a:tc>
                <a:tc rowSpan="6">
                  <a:txBody>
                    <a:bodyPr/>
                    <a:lstStyle/>
                    <a:p>
                      <a:pPr marL="71755" marR="71755" algn="l">
                        <a:lnSpc>
                          <a:spcPct val="115000"/>
                        </a:lnSpc>
                        <a:spcAft>
                          <a:spcPts val="0"/>
                        </a:spcAft>
                      </a:pPr>
                      <a:r>
                        <a:rPr lang="en-AU" sz="600">
                          <a:effectLst/>
                        </a:rPr>
                        <a:t>Professional Practice </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3.1</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3.2</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3.3</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3.4</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3.5</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3.6</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3.7</a:t>
                      </a:r>
                      <a:endParaRPr lang="en-AU" sz="900">
                        <a:effectLst/>
                        <a:latin typeface="Calibri"/>
                        <a:ea typeface="Calibri"/>
                        <a:cs typeface="Times New Roman"/>
                      </a:endParaRPr>
                    </a:p>
                  </a:txBody>
                  <a:tcPr marL="55377" marR="55377" marT="0" marB="0" vert="vert270"/>
                </a:tc>
                <a:tc rowSpan="6">
                  <a:txBody>
                    <a:bodyPr/>
                    <a:lstStyle/>
                    <a:p>
                      <a:pPr marL="71755" marR="71755" algn="l">
                        <a:lnSpc>
                          <a:spcPct val="115000"/>
                        </a:lnSpc>
                        <a:spcAft>
                          <a:spcPts val="0"/>
                        </a:spcAft>
                      </a:pPr>
                      <a:r>
                        <a:rPr lang="en-AU" sz="600">
                          <a:effectLst/>
                        </a:rPr>
                        <a:t>Professional Practice: </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4.1</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4.2</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4.3</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4.4</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4.5</a:t>
                      </a:r>
                      <a:endParaRPr lang="en-AU" sz="900">
                        <a:effectLst/>
                        <a:latin typeface="Calibri"/>
                        <a:ea typeface="Calibri"/>
                        <a:cs typeface="Times New Roman"/>
                      </a:endParaRPr>
                    </a:p>
                  </a:txBody>
                  <a:tcPr marL="55377" marR="55377" marT="0" marB="0" vert="vert270"/>
                </a:tc>
                <a:tc rowSpan="6">
                  <a:txBody>
                    <a:bodyPr/>
                    <a:lstStyle/>
                    <a:p>
                      <a:pPr marL="71755" marR="71755" algn="l">
                        <a:lnSpc>
                          <a:spcPct val="115000"/>
                        </a:lnSpc>
                        <a:spcAft>
                          <a:spcPts val="0"/>
                        </a:spcAft>
                      </a:pPr>
                      <a:r>
                        <a:rPr lang="en-AU" sz="600">
                          <a:effectLst/>
                        </a:rPr>
                        <a:t>Professional Practice: </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5.1</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5.2</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5.3</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5.4</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5.5</a:t>
                      </a:r>
                      <a:endParaRPr lang="en-AU" sz="900">
                        <a:effectLst/>
                        <a:latin typeface="Calibri"/>
                        <a:ea typeface="Calibri"/>
                        <a:cs typeface="Times New Roman"/>
                      </a:endParaRPr>
                    </a:p>
                  </a:txBody>
                  <a:tcPr marL="55377" marR="55377" marT="0" marB="0" vert="vert270"/>
                </a:tc>
                <a:tc rowSpan="6">
                  <a:txBody>
                    <a:bodyPr/>
                    <a:lstStyle/>
                    <a:p>
                      <a:pPr marL="71755" marR="71755" algn="l">
                        <a:lnSpc>
                          <a:spcPct val="115000"/>
                        </a:lnSpc>
                        <a:spcAft>
                          <a:spcPts val="0"/>
                        </a:spcAft>
                      </a:pPr>
                      <a:r>
                        <a:rPr lang="en-AU" sz="600">
                          <a:effectLst/>
                        </a:rPr>
                        <a:t>Professional Engagement: </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6.1</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6.2</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6.3</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6.4</a:t>
                      </a:r>
                      <a:endParaRPr lang="en-AU" sz="900">
                        <a:effectLst/>
                        <a:latin typeface="Calibri"/>
                        <a:ea typeface="Calibri"/>
                        <a:cs typeface="Times New Roman"/>
                      </a:endParaRPr>
                    </a:p>
                  </a:txBody>
                  <a:tcPr marL="55377" marR="55377" marT="0" marB="0" vert="vert270"/>
                </a:tc>
                <a:tc rowSpan="6">
                  <a:txBody>
                    <a:bodyPr/>
                    <a:lstStyle/>
                    <a:p>
                      <a:pPr marL="71755" marR="71755" algn="l">
                        <a:lnSpc>
                          <a:spcPct val="115000"/>
                        </a:lnSpc>
                        <a:spcAft>
                          <a:spcPts val="0"/>
                        </a:spcAft>
                      </a:pPr>
                      <a:r>
                        <a:rPr lang="fr-FR" sz="600">
                          <a:effectLst/>
                        </a:rPr>
                        <a:t>Professional Engagement:</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7.1</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7.2</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7.3</a:t>
                      </a:r>
                      <a:endParaRPr lang="en-AU" sz="900">
                        <a:effectLst/>
                        <a:latin typeface="Calibri"/>
                        <a:ea typeface="Calibri"/>
                        <a:cs typeface="Times New Roman"/>
                      </a:endParaRPr>
                    </a:p>
                  </a:txBody>
                  <a:tcPr marL="55377" marR="55377" marT="0" marB="0" vert="vert270"/>
                </a:tc>
                <a:tc>
                  <a:txBody>
                    <a:bodyPr/>
                    <a:lstStyle/>
                    <a:p>
                      <a:pPr marL="71755" marR="71755" algn="l">
                        <a:lnSpc>
                          <a:spcPct val="115000"/>
                        </a:lnSpc>
                        <a:spcAft>
                          <a:spcPts val="0"/>
                        </a:spcAft>
                      </a:pPr>
                      <a:r>
                        <a:rPr lang="en-AU" sz="500">
                          <a:effectLst/>
                        </a:rPr>
                        <a:t>7.4</a:t>
                      </a:r>
                      <a:endParaRPr lang="en-AU" sz="900">
                        <a:effectLst/>
                        <a:latin typeface="Calibri"/>
                        <a:ea typeface="Calibri"/>
                        <a:cs typeface="Times New Roman"/>
                      </a:endParaRPr>
                    </a:p>
                  </a:txBody>
                  <a:tcPr marL="55377" marR="55377" marT="0" marB="0" vert="vert270"/>
                </a:tc>
              </a:tr>
              <a:tr h="240581">
                <a:tc rowSpan="6">
                  <a:txBody>
                    <a:bodyPr/>
                    <a:lstStyle/>
                    <a:p>
                      <a:pPr algn="l">
                        <a:lnSpc>
                          <a:spcPct val="115000"/>
                        </a:lnSpc>
                        <a:spcAft>
                          <a:spcPts val="0"/>
                        </a:spcAft>
                      </a:pPr>
                      <a:r>
                        <a:rPr lang="en-AU" sz="800">
                          <a:effectLst/>
                        </a:rPr>
                        <a:t> </a:t>
                      </a:r>
                      <a:endParaRPr lang="en-AU" sz="900">
                        <a:effectLst/>
                      </a:endParaRPr>
                    </a:p>
                    <a:p>
                      <a:pPr algn="l">
                        <a:lnSpc>
                          <a:spcPct val="115000"/>
                        </a:lnSpc>
                        <a:spcAft>
                          <a:spcPts val="0"/>
                        </a:spcAft>
                      </a:pPr>
                      <a:r>
                        <a:rPr lang="en-AU" sz="800">
                          <a:effectLst/>
                        </a:rPr>
                        <a:t> </a:t>
                      </a:r>
                      <a:endParaRPr lang="en-AU" sz="900">
                        <a:effectLst/>
                      </a:endParaRPr>
                    </a:p>
                    <a:p>
                      <a:pPr algn="l">
                        <a:lnSpc>
                          <a:spcPct val="115000"/>
                        </a:lnSpc>
                        <a:spcAft>
                          <a:spcPts val="0"/>
                        </a:spcAft>
                      </a:pPr>
                      <a:r>
                        <a:rPr lang="en-AU" sz="800">
                          <a:effectLst/>
                        </a:rPr>
                        <a:t> </a:t>
                      </a:r>
                      <a:endParaRPr lang="en-AU" sz="900">
                        <a:effectLst/>
                      </a:endParaRPr>
                    </a:p>
                    <a:p>
                      <a:pPr algn="l">
                        <a:lnSpc>
                          <a:spcPct val="115000"/>
                        </a:lnSpc>
                        <a:spcAft>
                          <a:spcPts val="0"/>
                        </a:spcAft>
                      </a:pPr>
                      <a:r>
                        <a:rPr lang="en-AU" sz="800">
                          <a:effectLst/>
                        </a:rPr>
                        <a:t>Intellectual Quality</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600">
                          <a:effectLst/>
                        </a:rPr>
                        <a:t>Deep Knowledge</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p>
                    <a:p>
                      <a:pPr algn="l">
                        <a:lnSpc>
                          <a:spcPct val="115000"/>
                        </a:lnSpc>
                        <a:spcAft>
                          <a:spcPts val="0"/>
                        </a:spcAft>
                      </a:pPr>
                      <a:r>
                        <a:rPr lang="en-AU" sz="500">
                          <a:effectLst/>
                        </a:rPr>
                        <a:t> </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r>
              <a:tr h="240581">
                <a:tc vMerge="1">
                  <a:txBody>
                    <a:bodyPr/>
                    <a:lstStyle/>
                    <a:p>
                      <a:endParaRPr lang="en-AU"/>
                    </a:p>
                  </a:txBody>
                  <a:tcPr/>
                </a:tc>
                <a:tc>
                  <a:txBody>
                    <a:bodyPr/>
                    <a:lstStyle/>
                    <a:p>
                      <a:pPr algn="l">
                        <a:lnSpc>
                          <a:spcPct val="115000"/>
                        </a:lnSpc>
                        <a:spcAft>
                          <a:spcPts val="0"/>
                        </a:spcAft>
                      </a:pPr>
                      <a:r>
                        <a:rPr lang="en-AU" sz="600">
                          <a:effectLst/>
                        </a:rPr>
                        <a:t>Deep Understanding</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p>
                    <a:p>
                      <a:pPr algn="l">
                        <a:lnSpc>
                          <a:spcPct val="115000"/>
                        </a:lnSpc>
                        <a:spcAft>
                          <a:spcPts val="0"/>
                        </a:spcAft>
                      </a:pPr>
                      <a:r>
                        <a:rPr lang="en-AU" sz="500">
                          <a:effectLst/>
                        </a:rPr>
                        <a:t> </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r>
              <a:tr h="226429">
                <a:tc vMerge="1">
                  <a:txBody>
                    <a:bodyPr/>
                    <a:lstStyle/>
                    <a:p>
                      <a:endParaRPr lang="en-AU"/>
                    </a:p>
                  </a:txBody>
                  <a:tcPr/>
                </a:tc>
                <a:tc>
                  <a:txBody>
                    <a:bodyPr/>
                    <a:lstStyle/>
                    <a:p>
                      <a:pPr algn="l">
                        <a:lnSpc>
                          <a:spcPct val="115000"/>
                        </a:lnSpc>
                        <a:spcAft>
                          <a:spcPts val="0"/>
                        </a:spcAft>
                      </a:pPr>
                      <a:r>
                        <a:rPr lang="en-AU" sz="600">
                          <a:effectLst/>
                        </a:rPr>
                        <a:t>Problematic Knowledge</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6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dirty="0">
                          <a:effectLst/>
                        </a:rPr>
                        <a:t>-</a:t>
                      </a:r>
                      <a:endParaRPr lang="en-AU" sz="900" dirty="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r>
              <a:tr h="226429">
                <a:tc vMerge="1">
                  <a:txBody>
                    <a:bodyPr/>
                    <a:lstStyle/>
                    <a:p>
                      <a:endParaRPr lang="en-AU"/>
                    </a:p>
                  </a:txBody>
                  <a:tcPr/>
                </a:tc>
                <a:tc>
                  <a:txBody>
                    <a:bodyPr/>
                    <a:lstStyle/>
                    <a:p>
                      <a:pPr algn="l">
                        <a:lnSpc>
                          <a:spcPct val="115000"/>
                        </a:lnSpc>
                        <a:spcAft>
                          <a:spcPts val="0"/>
                        </a:spcAft>
                      </a:pPr>
                      <a:r>
                        <a:rPr lang="en-AU" sz="600">
                          <a:effectLst/>
                        </a:rPr>
                        <a:t>Higher Order Thinking</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r>
              <a:tr h="226429">
                <a:tc vMerge="1">
                  <a:txBody>
                    <a:bodyPr/>
                    <a:lstStyle/>
                    <a:p>
                      <a:endParaRPr lang="en-AU"/>
                    </a:p>
                  </a:txBody>
                  <a:tcPr/>
                </a:tc>
                <a:tc>
                  <a:txBody>
                    <a:bodyPr/>
                    <a:lstStyle/>
                    <a:p>
                      <a:pPr algn="l">
                        <a:lnSpc>
                          <a:spcPct val="115000"/>
                        </a:lnSpc>
                        <a:spcAft>
                          <a:spcPts val="0"/>
                        </a:spcAft>
                      </a:pPr>
                      <a:r>
                        <a:rPr lang="en-AU" sz="600">
                          <a:effectLst/>
                        </a:rPr>
                        <a:t>metalanguage</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vMerge="1">
                  <a:txBody>
                    <a:bodyPr/>
                    <a:lstStyle/>
                    <a:p>
                      <a:endParaRPr lang="en-AU"/>
                    </a:p>
                  </a:txBody>
                  <a:tcPr/>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r>
              <a:tr h="212277">
                <a:tc vMerge="1">
                  <a:txBody>
                    <a:bodyPr/>
                    <a:lstStyle/>
                    <a:p>
                      <a:endParaRPr lang="en-AU"/>
                    </a:p>
                  </a:txBody>
                  <a:tcPr/>
                </a:tc>
                <a:tc>
                  <a:txBody>
                    <a:bodyPr/>
                    <a:lstStyle/>
                    <a:p>
                      <a:pPr algn="l">
                        <a:lnSpc>
                          <a:spcPct val="115000"/>
                        </a:lnSpc>
                        <a:spcAft>
                          <a:spcPts val="0"/>
                        </a:spcAft>
                      </a:pPr>
                      <a:r>
                        <a:rPr lang="en-AU" sz="600">
                          <a:effectLst/>
                        </a:rPr>
                        <a:t>Substantive communication</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6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r>
              <a:tr h="339644">
                <a:tc rowSpan="3">
                  <a:txBody>
                    <a:bodyPr/>
                    <a:lstStyle/>
                    <a:p>
                      <a:pPr algn="l">
                        <a:lnSpc>
                          <a:spcPct val="115000"/>
                        </a:lnSpc>
                        <a:spcAft>
                          <a:spcPts val="0"/>
                        </a:spcAft>
                      </a:pPr>
                      <a:r>
                        <a:rPr lang="en-AU" sz="900">
                          <a:effectLst/>
                        </a:rPr>
                        <a:t> </a:t>
                      </a:r>
                    </a:p>
                    <a:p>
                      <a:pPr algn="l">
                        <a:lnSpc>
                          <a:spcPct val="115000"/>
                        </a:lnSpc>
                        <a:spcAft>
                          <a:spcPts val="0"/>
                        </a:spcAft>
                      </a:pPr>
                      <a:r>
                        <a:rPr lang="en-AU" sz="900">
                          <a:effectLst/>
                        </a:rPr>
                        <a:t>Quality Learning </a:t>
                      </a:r>
                      <a:r>
                        <a:rPr lang="en-AU" sz="700">
                          <a:effectLst/>
                        </a:rPr>
                        <a:t>Environment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600">
                          <a:effectLst/>
                        </a:rPr>
                        <a:t>Explicit Quality Criteria</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r>
              <a:tr h="226429">
                <a:tc vMerge="1">
                  <a:txBody>
                    <a:bodyPr/>
                    <a:lstStyle/>
                    <a:p>
                      <a:endParaRPr lang="en-AU"/>
                    </a:p>
                  </a:txBody>
                  <a:tcPr/>
                </a:tc>
                <a:tc>
                  <a:txBody>
                    <a:bodyPr/>
                    <a:lstStyle/>
                    <a:p>
                      <a:pPr algn="l">
                        <a:lnSpc>
                          <a:spcPct val="115000"/>
                        </a:lnSpc>
                        <a:spcAft>
                          <a:spcPts val="0"/>
                        </a:spcAft>
                      </a:pPr>
                      <a:r>
                        <a:rPr lang="en-AU" sz="600">
                          <a:effectLst/>
                        </a:rPr>
                        <a:t>High Expectations</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r>
              <a:tr h="226429">
                <a:tc vMerge="1">
                  <a:txBody>
                    <a:bodyPr/>
                    <a:lstStyle/>
                    <a:p>
                      <a:endParaRPr lang="en-AU"/>
                    </a:p>
                  </a:txBody>
                  <a:tcPr/>
                </a:tc>
                <a:tc>
                  <a:txBody>
                    <a:bodyPr/>
                    <a:lstStyle/>
                    <a:p>
                      <a:pPr algn="l">
                        <a:lnSpc>
                          <a:spcPct val="115000"/>
                        </a:lnSpc>
                        <a:spcAft>
                          <a:spcPts val="0"/>
                        </a:spcAft>
                      </a:pPr>
                      <a:r>
                        <a:rPr lang="en-AU" sz="600">
                          <a:effectLst/>
                        </a:rPr>
                        <a:t>Student Direction</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r>
              <a:tr h="240581">
                <a:tc rowSpan="5">
                  <a:txBody>
                    <a:bodyPr/>
                    <a:lstStyle/>
                    <a:p>
                      <a:pPr algn="l">
                        <a:lnSpc>
                          <a:spcPct val="115000"/>
                        </a:lnSpc>
                        <a:spcAft>
                          <a:spcPts val="0"/>
                        </a:spcAft>
                      </a:pPr>
                      <a:r>
                        <a:rPr lang="en-AU" sz="600">
                          <a:effectLst/>
                        </a:rPr>
                        <a:t> </a:t>
                      </a:r>
                      <a:endParaRPr lang="en-AU" sz="900">
                        <a:effectLst/>
                      </a:endParaRPr>
                    </a:p>
                    <a:p>
                      <a:pPr algn="l">
                        <a:lnSpc>
                          <a:spcPct val="115000"/>
                        </a:lnSpc>
                        <a:spcAft>
                          <a:spcPts val="0"/>
                        </a:spcAft>
                      </a:pPr>
                      <a:r>
                        <a:rPr lang="en-AU" sz="600">
                          <a:effectLst/>
                        </a:rPr>
                        <a:t> </a:t>
                      </a:r>
                      <a:endParaRPr lang="en-AU" sz="900">
                        <a:effectLst/>
                      </a:endParaRPr>
                    </a:p>
                    <a:p>
                      <a:pPr algn="l">
                        <a:lnSpc>
                          <a:spcPct val="115000"/>
                        </a:lnSpc>
                        <a:spcAft>
                          <a:spcPts val="0"/>
                        </a:spcAft>
                      </a:pPr>
                      <a:r>
                        <a:rPr lang="en-AU" sz="700">
                          <a:effectLst/>
                        </a:rPr>
                        <a:t> </a:t>
                      </a:r>
                      <a:endParaRPr lang="en-AU" sz="900">
                        <a:effectLst/>
                      </a:endParaRPr>
                    </a:p>
                    <a:p>
                      <a:pPr algn="l">
                        <a:lnSpc>
                          <a:spcPct val="115000"/>
                        </a:lnSpc>
                        <a:spcAft>
                          <a:spcPts val="0"/>
                        </a:spcAft>
                      </a:pPr>
                      <a:r>
                        <a:rPr lang="en-AU" sz="700">
                          <a:effectLst/>
                        </a:rPr>
                        <a:t>Significance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600">
                          <a:effectLst/>
                        </a:rPr>
                        <a:t>Background knowledge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p>
                    <a:p>
                      <a:pPr algn="l">
                        <a:lnSpc>
                          <a:spcPct val="115000"/>
                        </a:lnSpc>
                        <a:spcAft>
                          <a:spcPts val="0"/>
                        </a:spcAft>
                      </a:pPr>
                      <a:r>
                        <a:rPr lang="en-AU" sz="5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r>
              <a:tr h="226429">
                <a:tc vMerge="1">
                  <a:txBody>
                    <a:bodyPr/>
                    <a:lstStyle/>
                    <a:p>
                      <a:endParaRPr lang="en-AU"/>
                    </a:p>
                  </a:txBody>
                  <a:tcPr/>
                </a:tc>
                <a:tc>
                  <a:txBody>
                    <a:bodyPr/>
                    <a:lstStyle/>
                    <a:p>
                      <a:pPr algn="l">
                        <a:lnSpc>
                          <a:spcPct val="115000"/>
                        </a:lnSpc>
                        <a:spcAft>
                          <a:spcPts val="0"/>
                        </a:spcAft>
                      </a:pPr>
                      <a:r>
                        <a:rPr lang="en-AU" sz="600">
                          <a:effectLst/>
                        </a:rPr>
                        <a:t>Cultural Knowledge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r>
              <a:tr h="226429">
                <a:tc vMerge="1">
                  <a:txBody>
                    <a:bodyPr/>
                    <a:lstStyle/>
                    <a:p>
                      <a:endParaRPr lang="en-AU"/>
                    </a:p>
                  </a:txBody>
                  <a:tcPr/>
                </a:tc>
                <a:tc>
                  <a:txBody>
                    <a:bodyPr/>
                    <a:lstStyle/>
                    <a:p>
                      <a:pPr algn="l">
                        <a:lnSpc>
                          <a:spcPct val="115000"/>
                        </a:lnSpc>
                        <a:spcAft>
                          <a:spcPts val="0"/>
                        </a:spcAft>
                      </a:pPr>
                      <a:r>
                        <a:rPr lang="en-AU" sz="600">
                          <a:effectLst/>
                        </a:rPr>
                        <a:t>Knowledge integration</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r>
              <a:tr h="226429">
                <a:tc vMerge="1">
                  <a:txBody>
                    <a:bodyPr/>
                    <a:lstStyle/>
                    <a:p>
                      <a:endParaRPr lang="en-AU"/>
                    </a:p>
                  </a:txBody>
                  <a:tcPr/>
                </a:tc>
                <a:tc>
                  <a:txBody>
                    <a:bodyPr/>
                    <a:lstStyle/>
                    <a:p>
                      <a:pPr algn="l">
                        <a:lnSpc>
                          <a:spcPct val="115000"/>
                        </a:lnSpc>
                        <a:spcAft>
                          <a:spcPts val="0"/>
                        </a:spcAft>
                      </a:pPr>
                      <a:r>
                        <a:rPr lang="en-AU" sz="600">
                          <a:effectLst/>
                        </a:rPr>
                        <a:t>connectedness</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r>
              <a:tr h="155670">
                <a:tc vMerge="1">
                  <a:txBody>
                    <a:bodyPr/>
                    <a:lstStyle/>
                    <a:p>
                      <a:endParaRPr lang="en-AU"/>
                    </a:p>
                  </a:txBody>
                  <a:tcPr/>
                </a:tc>
                <a:tc>
                  <a:txBody>
                    <a:bodyPr/>
                    <a:lstStyle/>
                    <a:p>
                      <a:pPr algn="l">
                        <a:lnSpc>
                          <a:spcPct val="115000"/>
                        </a:lnSpc>
                        <a:spcAft>
                          <a:spcPts val="0"/>
                        </a:spcAft>
                      </a:pPr>
                      <a:r>
                        <a:rPr lang="en-AU" sz="600">
                          <a:effectLst/>
                        </a:rPr>
                        <a:t>Narrative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e</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i</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 </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a:effectLst/>
                        </a:rPr>
                        <a:t>-</a:t>
                      </a:r>
                      <a:endParaRPr lang="en-AU" sz="900">
                        <a:effectLst/>
                        <a:latin typeface="Calibri"/>
                        <a:ea typeface="Calibri"/>
                        <a:cs typeface="Times New Roman"/>
                      </a:endParaRPr>
                    </a:p>
                  </a:txBody>
                  <a:tcPr marL="55377" marR="55377" marT="0" marB="0"/>
                </a:tc>
                <a:tc>
                  <a:txBody>
                    <a:bodyPr/>
                    <a:lstStyle/>
                    <a:p>
                      <a:pPr algn="l">
                        <a:lnSpc>
                          <a:spcPct val="115000"/>
                        </a:lnSpc>
                        <a:spcAft>
                          <a:spcPts val="0"/>
                        </a:spcAft>
                      </a:pPr>
                      <a:r>
                        <a:rPr lang="en-AU" sz="900" dirty="0">
                          <a:effectLst/>
                        </a:rPr>
                        <a:t>e</a:t>
                      </a:r>
                      <a:endParaRPr lang="en-AU" sz="900" dirty="0">
                        <a:effectLst/>
                        <a:latin typeface="Calibri"/>
                        <a:ea typeface="Calibri"/>
                        <a:cs typeface="Times New Roman"/>
                      </a:endParaRPr>
                    </a:p>
                  </a:txBody>
                  <a:tcPr marL="55377" marR="55377" marT="0" marB="0"/>
                </a:tc>
              </a:tr>
            </a:tbl>
          </a:graphicData>
        </a:graphic>
      </p:graphicFrame>
      <p:sp>
        <p:nvSpPr>
          <p:cNvPr id="3" name="Rectangle 2"/>
          <p:cNvSpPr>
            <a:spLocks noChangeArrowheads="1"/>
          </p:cNvSpPr>
          <p:nvPr/>
        </p:nvSpPr>
        <p:spPr bwMode="auto">
          <a:xfrm>
            <a:off x="457200" y="162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3"/>
          <p:cNvSpPr>
            <a:spLocks noChangeArrowheads="1"/>
          </p:cNvSpPr>
          <p:nvPr/>
        </p:nvSpPr>
        <p:spPr bwMode="auto">
          <a:xfrm>
            <a:off x="609600" y="503907"/>
            <a:ext cx="70866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Mapping Evidence  </a:t>
            </a:r>
            <a:r>
              <a:rPr kumimoji="0" lang="en-AU" altLang="en-US" sz="9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reviewing </a:t>
            </a:r>
            <a:r>
              <a:rPr kumimoji="0" lang="en-AU" altLang="en-US" sz="11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an assessment task</a:t>
            </a:r>
            <a:r>
              <a:rPr kumimoji="0" lang="en-AU" altLang="en-US" sz="9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Based on an assessment task, collaborative QT coding and professional conversation and revised assessment task.</a:t>
            </a:r>
            <a:endParaRPr kumimoji="0" lang="en-AU"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9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 = explicit reference     </a:t>
            </a:r>
            <a:r>
              <a:rPr kumimoji="0" lang="en-AU" altLang="en-US" sz="9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a:t>
            </a:r>
            <a:r>
              <a:rPr kumimoji="0" lang="en-AU" altLang="en-US" sz="9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implied      Utilising “An Assessment Practice Guide Quality Teaching in ACT Schools” and AITSL  Australian Professional Standards for Teachers</a:t>
            </a:r>
            <a:endParaRPr kumimoji="0" lang="en-AU"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Mapping Conducted by Peter Clayden and Judy Van Rijswijk Canberra College May 2013</a:t>
            </a:r>
            <a:endParaRPr kumimoji="0" lang="en-AU"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excites me about the QT Model</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Staff know if their assessment task provides high level opportunities for intellectual quality, significance and quality learning environment or NOT.</a:t>
            </a:r>
          </a:p>
          <a:p>
            <a:r>
              <a:rPr lang="en-AU" sz="3300" dirty="0" smtClean="0"/>
              <a:t>Coding leads to professional conversations </a:t>
            </a:r>
            <a:r>
              <a:rPr lang="en-AU" dirty="0" smtClean="0"/>
              <a:t>and reflection.</a:t>
            </a:r>
          </a:p>
          <a:p>
            <a:r>
              <a:rPr lang="en-AU" dirty="0" smtClean="0"/>
              <a:t>Recent </a:t>
            </a:r>
            <a:r>
              <a:rPr lang="en-AU" dirty="0"/>
              <a:t>Australian research proves increased coding of assessment task improves student outcomes</a:t>
            </a:r>
          </a:p>
          <a:p>
            <a:r>
              <a:rPr lang="en-AU" dirty="0"/>
              <a:t>Mapping illustrates that professional conversations about tasks using the QT Model provides enables staff to demonstrate significant numbers of elements of the Australian professional Standards for </a:t>
            </a:r>
            <a:r>
              <a:rPr lang="en-AU" dirty="0" smtClean="0"/>
              <a:t>teachers. (See handout)</a:t>
            </a:r>
            <a:endParaRPr lang="en-AU" dirty="0"/>
          </a:p>
        </p:txBody>
      </p:sp>
    </p:spTree>
    <p:extLst>
      <p:ext uri="{BB962C8B-B14F-4D97-AF65-F5344CB8AC3E}">
        <p14:creationId xmlns:p14="http://schemas.microsoft.com/office/powerpoint/2010/main" val="2689534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 excites me about the QT Model</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Allows focus on our core business</a:t>
            </a:r>
          </a:p>
          <a:p>
            <a:r>
              <a:rPr lang="en-AU" dirty="0" smtClean="0"/>
              <a:t>Gives leaders scaffolded direction to help teachers focus on core business</a:t>
            </a:r>
          </a:p>
          <a:p>
            <a:r>
              <a:rPr lang="en-AU" dirty="0" smtClean="0"/>
              <a:t>Gives leaders permission to reduce administrative meetings</a:t>
            </a:r>
          </a:p>
          <a:p>
            <a:pPr lvl="1"/>
            <a:r>
              <a:rPr lang="en-AU" dirty="0" smtClean="0"/>
              <a:t>Canberra </a:t>
            </a:r>
            <a:r>
              <a:rPr lang="en-AU" dirty="0"/>
              <a:t>college reduced formal staff meetings by 50% in 2015 to acknowledge the professional learning time required to be involved in  professional learning communities for QT Rounds</a:t>
            </a:r>
          </a:p>
          <a:p>
            <a:r>
              <a:rPr lang="en-AU" b="1" dirty="0" smtClean="0"/>
              <a:t> </a:t>
            </a:r>
            <a:endParaRPr lang="en-AU" b="1" dirty="0"/>
          </a:p>
        </p:txBody>
      </p:sp>
    </p:spTree>
    <p:extLst>
      <p:ext uri="{BB962C8B-B14F-4D97-AF65-F5344CB8AC3E}">
        <p14:creationId xmlns:p14="http://schemas.microsoft.com/office/powerpoint/2010/main" val="472157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23850" y="6524625"/>
            <a:ext cx="8496300" cy="333375"/>
          </a:xfrm>
          <a:prstGeom prst="rect">
            <a:avLst/>
          </a:prstGeom>
          <a:solidFill>
            <a:schemeClr val="tx1">
              <a:lumMod val="65000"/>
              <a:lumOff val="35000"/>
            </a:schemeClr>
          </a:solidFill>
          <a:ln>
            <a:noFill/>
          </a:ln>
          <a:extLst/>
        </p:spPr>
        <p:txBody>
          <a:bodyPr/>
          <a:lstStyle/>
          <a:p>
            <a:pPr fontAlgn="auto">
              <a:spcBef>
                <a:spcPts val="0"/>
              </a:spcBef>
              <a:spcAft>
                <a:spcPts val="0"/>
              </a:spcAft>
              <a:defRPr/>
            </a:pPr>
            <a:endParaRPr lang="en-US" dirty="0">
              <a:solidFill>
                <a:schemeClr val="accent1"/>
              </a:solidFill>
              <a:latin typeface="+mn-lt"/>
              <a:cs typeface="+mn-cs"/>
            </a:endParaRPr>
          </a:p>
        </p:txBody>
      </p:sp>
      <p:sp>
        <p:nvSpPr>
          <p:cNvPr id="10" name="Rectangle 3"/>
          <p:cNvSpPr txBox="1">
            <a:spLocks noChangeArrowheads="1"/>
          </p:cNvSpPr>
          <p:nvPr/>
        </p:nvSpPr>
        <p:spPr bwMode="auto">
          <a:xfrm>
            <a:off x="323850" y="581025"/>
            <a:ext cx="8058150" cy="1171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90000"/>
              </a:lnSpc>
              <a:spcAft>
                <a:spcPct val="40000"/>
              </a:spcAft>
              <a:buFontTx/>
              <a:buNone/>
              <a:defRPr/>
            </a:pPr>
            <a:r>
              <a:rPr lang="en-AU" b="1" dirty="0" smtClean="0"/>
              <a:t>   How </a:t>
            </a:r>
            <a:r>
              <a:rPr lang="en-AU" b="1" dirty="0"/>
              <a:t>do I know the QT model </a:t>
            </a:r>
            <a:r>
              <a:rPr lang="en-AU" b="1" dirty="0" smtClean="0"/>
              <a:t>improves student outcomes? </a:t>
            </a:r>
            <a:endParaRPr lang="en-US" spc="-300" dirty="0">
              <a:solidFill>
                <a:srgbClr val="000000"/>
              </a:solidFill>
              <a:latin typeface="Arial Black" charset="0"/>
              <a:ea typeface="ＭＳ Ｐゴシック" charset="0"/>
              <a:cs typeface="Arial Black" charset="0"/>
            </a:endParaRPr>
          </a:p>
        </p:txBody>
      </p:sp>
      <p:sp>
        <p:nvSpPr>
          <p:cNvPr id="16388" name="Rectangle 10"/>
          <p:cNvSpPr>
            <a:spLocks noChangeArrowheads="1"/>
          </p:cNvSpPr>
          <p:nvPr/>
        </p:nvSpPr>
        <p:spPr bwMode="auto">
          <a:xfrm>
            <a:off x="427038" y="1898650"/>
            <a:ext cx="8393112" cy="4108450"/>
          </a:xfrm>
          <a:prstGeom prst="rect">
            <a:avLst/>
          </a:prstGeom>
          <a:noFill/>
          <a:ln w="9525">
            <a:noFill/>
            <a:miter lim="800000"/>
            <a:headEnd/>
            <a:tailEnd/>
          </a:ln>
        </p:spPr>
        <p:txBody>
          <a:bodyPr lIns="0" tIns="0" rIns="0" bIns="0"/>
          <a:lstStyle/>
          <a:p>
            <a:pPr marL="342900" indent="-342900">
              <a:buFont typeface="Wingdings" pitchFamily="2" charset="2"/>
              <a:buChar char="§"/>
            </a:pPr>
            <a:r>
              <a:rPr lang="en-AU" altLang="en-US" sz="2400" b="1" dirty="0">
                <a:latin typeface="Arial Narrow" pitchFamily="34" charset="0"/>
              </a:rPr>
              <a:t>Systemic Implications of Pedagogy and Achievement in NSW Public Schools </a:t>
            </a:r>
            <a:r>
              <a:rPr lang="en-AU" altLang="en-US" sz="2400" dirty="0">
                <a:latin typeface="Arial Narrow" pitchFamily="34" charset="0"/>
              </a:rPr>
              <a:t>(</a:t>
            </a:r>
            <a:r>
              <a:rPr lang="en-AU" altLang="en-US" sz="2400" b="1" dirty="0">
                <a:latin typeface="Arial Narrow" pitchFamily="34" charset="0"/>
              </a:rPr>
              <a:t>SIPA</a:t>
            </a:r>
            <a:r>
              <a:rPr lang="en-AU" altLang="en-US" sz="2400" dirty="0">
                <a:latin typeface="Arial Narrow" pitchFamily="34" charset="0"/>
              </a:rPr>
              <a:t>): </a:t>
            </a:r>
            <a:r>
              <a:rPr lang="en-AU" altLang="en-US" sz="2400" dirty="0">
                <a:solidFill>
                  <a:srgbClr val="000000"/>
                </a:solidFill>
                <a:latin typeface="Arial Narrow" pitchFamily="34" charset="0"/>
              </a:rPr>
              <a:t>an ARC Linkage Grant with the NSW Department of Education and Training, </a:t>
            </a:r>
            <a:r>
              <a:rPr lang="en-AU" altLang="en-US" sz="2400" dirty="0" smtClean="0">
                <a:solidFill>
                  <a:srgbClr val="000000"/>
                </a:solidFill>
                <a:latin typeface="Arial Narrow" pitchFamily="34" charset="0"/>
              </a:rPr>
              <a:t>2004–2007</a:t>
            </a:r>
            <a:r>
              <a:rPr lang="en-AU" altLang="en-US" sz="2400" dirty="0">
                <a:solidFill>
                  <a:srgbClr val="000000"/>
                </a:solidFill>
                <a:latin typeface="Arial Narrow" pitchFamily="34" charset="0"/>
              </a:rPr>
              <a:t>. Gore, </a:t>
            </a:r>
            <a:r>
              <a:rPr lang="en-AU" altLang="en-US" sz="2400" dirty="0" err="1">
                <a:solidFill>
                  <a:srgbClr val="000000"/>
                </a:solidFill>
                <a:latin typeface="Arial Narrow" pitchFamily="34" charset="0"/>
              </a:rPr>
              <a:t>Ladwig</a:t>
            </a:r>
            <a:r>
              <a:rPr lang="en-AU" altLang="en-US" sz="2400" dirty="0">
                <a:solidFill>
                  <a:srgbClr val="000000"/>
                </a:solidFill>
                <a:latin typeface="Arial Narrow" pitchFamily="34" charset="0"/>
              </a:rPr>
              <a:t>, Griffiths, </a:t>
            </a:r>
            <a:r>
              <a:rPr lang="en-AU" altLang="en-US" sz="2400" dirty="0" err="1">
                <a:solidFill>
                  <a:srgbClr val="000000"/>
                </a:solidFill>
                <a:latin typeface="Arial Narrow" pitchFamily="34" charset="0"/>
              </a:rPr>
              <a:t>Amosa</a:t>
            </a:r>
            <a:r>
              <a:rPr lang="en-AU" altLang="en-US" sz="2400" dirty="0">
                <a:solidFill>
                  <a:srgbClr val="000000"/>
                </a:solidFill>
                <a:latin typeface="Arial Narrow" pitchFamily="34" charset="0"/>
              </a:rPr>
              <a:t> </a:t>
            </a:r>
          </a:p>
          <a:p>
            <a:pPr marL="342900" indent="-342900">
              <a:spcBef>
                <a:spcPct val="20000"/>
              </a:spcBef>
              <a:buFont typeface="Wingdings" pitchFamily="2" charset="2"/>
              <a:buChar char="§"/>
            </a:pPr>
            <a:endParaRPr lang="en-US" altLang="en-US" sz="1000" dirty="0">
              <a:latin typeface="Arial Narrow" pitchFamily="34" charset="0"/>
            </a:endParaRPr>
          </a:p>
          <a:p>
            <a:pPr marL="342900" indent="-342900">
              <a:buFont typeface="Wingdings" pitchFamily="2" charset="2"/>
              <a:buChar char="§"/>
            </a:pPr>
            <a:r>
              <a:rPr lang="en-AU" altLang="en-US" sz="2400" b="1" dirty="0">
                <a:latin typeface="Arial Narrow" pitchFamily="34" charset="0"/>
              </a:rPr>
              <a:t>Effective Implementation of Pedagogical Reform </a:t>
            </a:r>
            <a:r>
              <a:rPr lang="en-AU" altLang="en-US" sz="2400" dirty="0">
                <a:latin typeface="Arial Narrow" pitchFamily="34" charset="0"/>
              </a:rPr>
              <a:t>(</a:t>
            </a:r>
            <a:r>
              <a:rPr lang="en-AU" altLang="en-US" sz="2400" b="1" dirty="0">
                <a:latin typeface="Arial Narrow" pitchFamily="34" charset="0"/>
              </a:rPr>
              <a:t>EIPR</a:t>
            </a:r>
            <a:r>
              <a:rPr lang="en-AU" altLang="en-US" sz="2400" dirty="0">
                <a:latin typeface="Arial Narrow" pitchFamily="34" charset="0"/>
              </a:rPr>
              <a:t>): </a:t>
            </a:r>
            <a:r>
              <a:rPr lang="en-AU" altLang="en-US" sz="2400" dirty="0">
                <a:solidFill>
                  <a:srgbClr val="000000"/>
                </a:solidFill>
                <a:latin typeface="Arial Narrow" pitchFamily="34" charset="0"/>
              </a:rPr>
              <a:t>an ARC Linkage Grant with the Parramatta Catholic Education Office, 2009–2012. Gore, Miller, </a:t>
            </a:r>
            <a:r>
              <a:rPr lang="en-AU" altLang="en-US" sz="2400" dirty="0" smtClean="0">
                <a:solidFill>
                  <a:srgbClr val="000000"/>
                </a:solidFill>
                <a:latin typeface="Arial Narrow" pitchFamily="34" charset="0"/>
              </a:rPr>
              <a:t>Bowe</a:t>
            </a:r>
            <a:endParaRPr lang="en-AU" altLang="en-US" sz="2400" dirty="0">
              <a:solidFill>
                <a:srgbClr val="000000"/>
              </a:solidFill>
              <a:latin typeface="Arial Narrow" pitchFamily="34" charset="0"/>
            </a:endParaRPr>
          </a:p>
          <a:p>
            <a:pPr marL="342900" indent="-342900">
              <a:spcBef>
                <a:spcPct val="20000"/>
              </a:spcBef>
              <a:buFont typeface="Wingdings" pitchFamily="2" charset="2"/>
              <a:buChar char="§"/>
            </a:pPr>
            <a:endParaRPr lang="en-US" altLang="en-US" sz="1000" dirty="0">
              <a:latin typeface="Arial Narrow" pitchFamily="34" charset="0"/>
            </a:endParaRPr>
          </a:p>
          <a:p>
            <a:pPr marL="342900" indent="-342900">
              <a:buFont typeface="Wingdings" pitchFamily="2" charset="2"/>
              <a:buChar char="§"/>
            </a:pPr>
            <a:r>
              <a:rPr lang="en-AU" altLang="en-US" sz="2400" b="1" dirty="0">
                <a:latin typeface="Arial Narrow" pitchFamily="34" charset="0"/>
              </a:rPr>
              <a:t>Investigating Quality Teaching Rounds to Support Teacher Professional Learning </a:t>
            </a:r>
            <a:r>
              <a:rPr lang="en-AU" altLang="en-US" sz="2400" dirty="0">
                <a:latin typeface="Arial Narrow" pitchFamily="34" charset="0"/>
              </a:rPr>
              <a:t>(</a:t>
            </a:r>
            <a:r>
              <a:rPr lang="en-AU" altLang="en-US" sz="2400" b="1" dirty="0">
                <a:latin typeface="Arial Narrow" pitchFamily="34" charset="0"/>
              </a:rPr>
              <a:t>ACT QTR</a:t>
            </a:r>
            <a:r>
              <a:rPr lang="en-AU" altLang="en-US" sz="2400" dirty="0">
                <a:latin typeface="Arial Narrow" pitchFamily="34" charset="0"/>
              </a:rPr>
              <a:t>): </a:t>
            </a:r>
            <a:r>
              <a:rPr lang="en-AU" altLang="en-US" sz="2400" dirty="0">
                <a:solidFill>
                  <a:srgbClr val="000000"/>
                </a:solidFill>
                <a:latin typeface="Arial Narrow" pitchFamily="34" charset="0"/>
              </a:rPr>
              <a:t>a pilot study with ACT Education and Training Directorate, 2012. Gore, Bowe, Smith and Mockler</a:t>
            </a:r>
            <a:endParaRPr lang="en-US" altLang="en-US" sz="2400" dirty="0">
              <a:solidFill>
                <a:srgbClr val="000000"/>
              </a:solidFill>
              <a:latin typeface="Arial Narrow" pitchFamily="34" charset="0"/>
            </a:endParaRPr>
          </a:p>
          <a:p>
            <a:pPr marL="342900" indent="-342900">
              <a:spcBef>
                <a:spcPct val="20000"/>
              </a:spcBef>
              <a:buFont typeface="Wingdings" pitchFamily="2" charset="2"/>
              <a:buChar char="§"/>
            </a:pPr>
            <a:endParaRPr lang="en-US" altLang="en-US" sz="1600" dirty="0">
              <a:latin typeface="Arial" pitchFamily="34" charset="0"/>
            </a:endParaRPr>
          </a:p>
        </p:txBody>
      </p:sp>
      <p:sp>
        <p:nvSpPr>
          <p:cNvPr id="16389" name="TextBox 8"/>
          <p:cNvSpPr txBox="1">
            <a:spLocks noChangeArrowheads="1"/>
          </p:cNvSpPr>
          <p:nvPr/>
        </p:nvSpPr>
        <p:spPr bwMode="auto">
          <a:xfrm>
            <a:off x="3276600" y="6567488"/>
            <a:ext cx="5543550" cy="246221"/>
          </a:xfrm>
          <a:prstGeom prst="rect">
            <a:avLst/>
          </a:prstGeom>
          <a:noFill/>
          <a:ln w="9525">
            <a:noFill/>
            <a:miter lim="800000"/>
            <a:headEnd/>
            <a:tailEnd/>
          </a:ln>
        </p:spPr>
        <p:txBody>
          <a:bodyPr wrap="square">
            <a:spAutoFit/>
          </a:bodyPr>
          <a:lstStyle/>
          <a:p>
            <a:pPr algn="r"/>
            <a:r>
              <a:rPr lang="en-US" altLang="en-US" sz="1000" dirty="0">
                <a:solidFill>
                  <a:schemeClr val="bg1"/>
                </a:solidFill>
                <a:latin typeface="Arial" pitchFamily="34" charset="0"/>
                <a:ea typeface="ＭＳ Ｐゴシック" pitchFamily="34" charset="-128"/>
              </a:rPr>
              <a:t>source - </a:t>
            </a:r>
            <a:r>
              <a:rPr lang="en-AU" altLang="en-US" sz="1000" dirty="0">
                <a:solidFill>
                  <a:schemeClr val="bg1"/>
                </a:solidFill>
                <a:latin typeface="Arial" pitchFamily="34" charset="0"/>
                <a:ea typeface="ＭＳ Ｐゴシック" pitchFamily="34" charset="-128"/>
              </a:rPr>
              <a:t>Professor Jenny Gore, The University of Newcastle, Australia </a:t>
            </a:r>
            <a:r>
              <a:rPr lang="en-US" altLang="en-US" sz="1000" dirty="0" smtClean="0">
                <a:solidFill>
                  <a:schemeClr val="bg1"/>
                </a:solidFill>
                <a:latin typeface="Arial" pitchFamily="34" charset="0"/>
                <a:ea typeface="ＭＳ Ｐゴシック" pitchFamily="34" charset="-128"/>
              </a:rPr>
              <a:t>|  </a:t>
            </a:r>
            <a:fld id="{21999DF9-6EEA-46D9-B28B-CF8827016AF7}" type="slidenum">
              <a:rPr lang="en-US" altLang="en-US" sz="1000">
                <a:solidFill>
                  <a:schemeClr val="bg1"/>
                </a:solidFill>
                <a:latin typeface="Arial" pitchFamily="34" charset="0"/>
                <a:ea typeface="ＭＳ Ｐゴシック" pitchFamily="34" charset="-128"/>
              </a:rPr>
              <a:pPr algn="r"/>
              <a:t>16</a:t>
            </a:fld>
            <a:endParaRPr lang="en-US" altLang="en-US" sz="1000" dirty="0">
              <a:solidFill>
                <a:schemeClr val="bg1"/>
              </a:solidFill>
              <a:latin typeface="Arial" pitchFamily="34" charset="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
          <p:cNvSpPr txBox="1">
            <a:spLocks noChangeArrowheads="1"/>
          </p:cNvSpPr>
          <p:nvPr/>
        </p:nvSpPr>
        <p:spPr bwMode="auto">
          <a:xfrm>
            <a:off x="323850" y="581025"/>
            <a:ext cx="820737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lnSpc>
                <a:spcPct val="90000"/>
              </a:lnSpc>
              <a:spcAft>
                <a:spcPct val="40000"/>
              </a:spcAft>
              <a:buFontTx/>
              <a:buNone/>
              <a:defRPr/>
            </a:pPr>
            <a:r>
              <a:rPr lang="en-US" sz="3500" spc="-300" dirty="0" smtClean="0">
                <a:solidFill>
                  <a:srgbClr val="000000"/>
                </a:solidFill>
                <a:latin typeface="Arial Black" charset="0"/>
                <a:ea typeface="ＭＳ Ｐゴシック" charset="0"/>
                <a:cs typeface="Arial Black" charset="0"/>
              </a:rPr>
              <a:t>The Quality Teaching Model</a:t>
            </a:r>
            <a:endParaRPr lang="en-US" sz="3500" spc="-300" dirty="0">
              <a:solidFill>
                <a:srgbClr val="000000"/>
              </a:solidFill>
              <a:latin typeface="Arial Black" charset="0"/>
              <a:ea typeface="ＭＳ Ｐゴシック" charset="0"/>
              <a:cs typeface="Arial Black" charset="0"/>
            </a:endParaRPr>
          </a:p>
        </p:txBody>
      </p:sp>
      <p:sp>
        <p:nvSpPr>
          <p:cNvPr id="3" name="Rectangle 3"/>
          <p:cNvSpPr>
            <a:spLocks noChangeArrowheads="1"/>
          </p:cNvSpPr>
          <p:nvPr/>
        </p:nvSpPr>
        <p:spPr bwMode="auto">
          <a:xfrm>
            <a:off x="323850" y="6524625"/>
            <a:ext cx="8496300" cy="333375"/>
          </a:xfrm>
          <a:prstGeom prst="rect">
            <a:avLst/>
          </a:prstGeom>
          <a:solidFill>
            <a:schemeClr val="tx1">
              <a:lumMod val="65000"/>
              <a:lumOff val="35000"/>
            </a:schemeClr>
          </a:solidFill>
          <a:ln>
            <a:noFill/>
          </a:ln>
          <a:extLst/>
        </p:spPr>
        <p:txBody>
          <a:bodyPr/>
          <a:lstStyle/>
          <a:p>
            <a:pPr fontAlgn="auto">
              <a:spcBef>
                <a:spcPts val="0"/>
              </a:spcBef>
              <a:spcAft>
                <a:spcPts val="0"/>
              </a:spcAft>
              <a:defRPr/>
            </a:pPr>
            <a:endParaRPr lang="en-US" dirty="0">
              <a:solidFill>
                <a:schemeClr val="accent1"/>
              </a:solidFill>
              <a:latin typeface="+mn-lt"/>
              <a:cs typeface="+mn-cs"/>
            </a:endParaRPr>
          </a:p>
        </p:txBody>
      </p:sp>
      <p:graphicFrame>
        <p:nvGraphicFramePr>
          <p:cNvPr id="36" name="Table 35"/>
          <p:cNvGraphicFramePr>
            <a:graphicFrameLocks noGrp="1"/>
          </p:cNvGraphicFramePr>
          <p:nvPr>
            <p:extLst>
              <p:ext uri="{D42A27DB-BD31-4B8C-83A1-F6EECF244321}">
                <p14:modId xmlns:p14="http://schemas.microsoft.com/office/powerpoint/2010/main" val="1292821947"/>
              </p:ext>
            </p:extLst>
          </p:nvPr>
        </p:nvGraphicFramePr>
        <p:xfrm>
          <a:off x="887413" y="2039938"/>
          <a:ext cx="7416801" cy="3386135"/>
        </p:xfrm>
        <a:graphic>
          <a:graphicData uri="http://schemas.openxmlformats.org/drawingml/2006/table">
            <a:tbl>
              <a:tblPr firstRow="1" bandRow="1">
                <a:tableStyleId>{F5AB1C69-6EDB-4FF4-983F-18BD219EF322}</a:tableStyleId>
              </a:tblPr>
              <a:tblGrid>
                <a:gridCol w="2472267"/>
                <a:gridCol w="2472267"/>
                <a:gridCol w="2472267"/>
              </a:tblGrid>
              <a:tr h="704672">
                <a:tc>
                  <a:txBody>
                    <a:bodyPr/>
                    <a:lstStyle/>
                    <a:p>
                      <a:pPr marL="0" indent="0" algn="ctr">
                        <a:buFont typeface="+mj-lt"/>
                        <a:buNone/>
                      </a:pPr>
                      <a:r>
                        <a:rPr lang="en-AU" sz="2000" spc="0" dirty="0" smtClean="0">
                          <a:latin typeface="Arial Narrow" panose="020B0606020202030204" pitchFamily="34" charset="0"/>
                        </a:rPr>
                        <a:t>INTELLECTUAL QUALITY</a:t>
                      </a:r>
                      <a:endParaRPr lang="en-AU" sz="2000" spc="0" dirty="0">
                        <a:solidFill>
                          <a:schemeClr val="tx1"/>
                        </a:solidFill>
                        <a:latin typeface="Arial Narrow" panose="020B0606020202030204" pitchFamily="34" charset="0"/>
                        <a:cs typeface="Arial" panose="020B0604020202020204" pitchFamily="34" charset="0"/>
                      </a:endParaRPr>
                    </a:p>
                  </a:txBody>
                  <a:tcPr marL="91434" marR="91434" marT="45717" marB="45717" anchor="ctr"/>
                </a:tc>
                <a:tc>
                  <a:txBody>
                    <a:bodyPr/>
                    <a:lstStyle/>
                    <a:p>
                      <a:pPr marL="0" indent="0" algn="ctr">
                        <a:buFont typeface="+mj-lt"/>
                        <a:buNone/>
                      </a:pPr>
                      <a:r>
                        <a:rPr lang="en-AU" sz="2000" spc="0" dirty="0" smtClean="0">
                          <a:latin typeface="Arial Narrow" panose="020B0606020202030204" pitchFamily="34" charset="0"/>
                        </a:rPr>
                        <a:t>QUALITY LEARNING ENVIRONMENT</a:t>
                      </a:r>
                      <a:endParaRPr lang="en-AU" sz="2000" spc="0" dirty="0">
                        <a:solidFill>
                          <a:schemeClr val="tx1"/>
                        </a:solidFill>
                        <a:latin typeface="Arial Narrow" panose="020B0606020202030204" pitchFamily="34" charset="0"/>
                        <a:cs typeface="Arial" panose="020B0604020202020204" pitchFamily="34" charset="0"/>
                      </a:endParaRPr>
                    </a:p>
                  </a:txBody>
                  <a:tcPr marL="91434" marR="91434" marT="45717" marB="45717" anchor="ctr"/>
                </a:tc>
                <a:tc>
                  <a:txBody>
                    <a:bodyPr/>
                    <a:lstStyle/>
                    <a:p>
                      <a:pPr marL="0" indent="0" algn="ctr">
                        <a:buFont typeface="+mj-lt"/>
                        <a:buNone/>
                      </a:pPr>
                      <a:r>
                        <a:rPr lang="en-AU" sz="2000" spc="0" dirty="0" smtClean="0">
                          <a:latin typeface="Arial Narrow" panose="020B0606020202030204" pitchFamily="34" charset="0"/>
                        </a:rPr>
                        <a:t>SIGNIFICANCE</a:t>
                      </a:r>
                      <a:endParaRPr lang="en-AU" sz="2000" spc="0" dirty="0">
                        <a:solidFill>
                          <a:schemeClr val="tx1"/>
                        </a:solidFill>
                        <a:latin typeface="Arial Narrow" panose="020B0606020202030204" pitchFamily="34" charset="0"/>
                        <a:cs typeface="Arial" panose="020B0604020202020204" pitchFamily="34" charset="0"/>
                      </a:endParaRPr>
                    </a:p>
                  </a:txBody>
                  <a:tcPr marL="91434" marR="91434" marT="45717" marB="45717" anchor="ctr"/>
                </a:tc>
              </a:tr>
              <a:tr h="408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latin typeface="Arial Narrow" panose="020B0606020202030204" pitchFamily="34" charset="0"/>
                        </a:rPr>
                        <a:t>Deep Knowledge</a:t>
                      </a:r>
                      <a:endParaRPr lang="en-AU" sz="1800" b="0" dirty="0">
                        <a:latin typeface="Arial Narrow" panose="020B0606020202030204" pitchFamily="34" charset="0"/>
                        <a:cs typeface="Arial" panose="020B0604020202020204" pitchFamily="34" charset="0"/>
                      </a:endParaRPr>
                    </a:p>
                  </a:txBody>
                  <a:tcPr marL="91434" marR="91434"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latin typeface="Arial Narrow" panose="020B0606020202030204" pitchFamily="34" charset="0"/>
                        </a:rPr>
                        <a:t>Explicit Quality</a:t>
                      </a:r>
                      <a:r>
                        <a:rPr lang="en-AU" sz="1800" baseline="0" dirty="0" smtClean="0">
                          <a:latin typeface="Arial Narrow" panose="020B0606020202030204" pitchFamily="34" charset="0"/>
                        </a:rPr>
                        <a:t> Criteria</a:t>
                      </a:r>
                      <a:endParaRPr lang="en-AU" sz="1800" b="0" dirty="0" smtClean="0">
                        <a:latin typeface="Arial Narrow" panose="020B0606020202030204" pitchFamily="34" charset="0"/>
                        <a:cs typeface="Arial" panose="020B0604020202020204" pitchFamily="34" charset="0"/>
                      </a:endParaRPr>
                    </a:p>
                  </a:txBody>
                  <a:tcPr marL="91434" marR="91434"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latin typeface="Arial Narrow" panose="020B0606020202030204" pitchFamily="34" charset="0"/>
                        </a:rPr>
                        <a:t>Background Knowledge</a:t>
                      </a:r>
                      <a:endParaRPr lang="en-AU" sz="1800" b="0" dirty="0" smtClean="0">
                        <a:latin typeface="Arial Narrow" panose="020B0606020202030204" pitchFamily="34" charset="0"/>
                        <a:cs typeface="Arial" panose="020B0604020202020204" pitchFamily="34" charset="0"/>
                      </a:endParaRPr>
                    </a:p>
                  </a:txBody>
                  <a:tcPr marL="91434" marR="91434" marT="45717" marB="45717" anchor="ctr"/>
                </a:tc>
              </a:tr>
              <a:tr h="408261">
                <a:tc>
                  <a:txBody>
                    <a:bodyPr/>
                    <a:lstStyle/>
                    <a:p>
                      <a:pPr algn="ctr"/>
                      <a:r>
                        <a:rPr lang="en-AU" sz="1800" dirty="0" smtClean="0">
                          <a:latin typeface="Arial Narrow" panose="020B0606020202030204" pitchFamily="34" charset="0"/>
                        </a:rPr>
                        <a:t>Deep Understanding</a:t>
                      </a:r>
                      <a:endParaRPr lang="en-AU" sz="1800" b="0" dirty="0">
                        <a:latin typeface="Arial Narrow" panose="020B0606020202030204" pitchFamily="34" charset="0"/>
                        <a:cs typeface="Arial" panose="020B0604020202020204" pitchFamily="34" charset="0"/>
                      </a:endParaRPr>
                    </a:p>
                  </a:txBody>
                  <a:tcPr marL="91434" marR="91434" marT="45717" marB="45717" anchor="ctr"/>
                </a:tc>
                <a:tc>
                  <a:txBody>
                    <a:bodyPr/>
                    <a:lstStyle/>
                    <a:p>
                      <a:pPr algn="ctr"/>
                      <a:r>
                        <a:rPr lang="en-AU" sz="1800" dirty="0" smtClean="0">
                          <a:latin typeface="Arial Narrow" panose="020B0606020202030204" pitchFamily="34" charset="0"/>
                        </a:rPr>
                        <a:t>Engagement</a:t>
                      </a:r>
                      <a:r>
                        <a:rPr lang="en-AU" sz="1800" kern="1200" dirty="0" smtClean="0">
                          <a:latin typeface="Arial Narrow" panose="020B0606020202030204" pitchFamily="34" charset="0"/>
                        </a:rPr>
                        <a:t>* *</a:t>
                      </a:r>
                      <a:endParaRPr lang="en-AU" sz="1800" b="0" dirty="0">
                        <a:latin typeface="Arial Narrow" panose="020B0606020202030204" pitchFamily="34" charset="0"/>
                        <a:cs typeface="Arial" panose="020B0604020202020204" pitchFamily="34" charset="0"/>
                      </a:endParaRPr>
                    </a:p>
                  </a:txBody>
                  <a:tcPr marL="91434" marR="91434" marT="45717" marB="45717" anchor="ctr"/>
                </a:tc>
                <a:tc>
                  <a:txBody>
                    <a:bodyPr/>
                    <a:lstStyle/>
                    <a:p>
                      <a:pPr algn="ctr"/>
                      <a:r>
                        <a:rPr lang="en-AU" sz="1800" dirty="0" smtClean="0">
                          <a:latin typeface="Arial Narrow" panose="020B0606020202030204" pitchFamily="34" charset="0"/>
                        </a:rPr>
                        <a:t>Cultural Knowledge</a:t>
                      </a:r>
                      <a:endParaRPr lang="en-AU" sz="1800" b="0" dirty="0">
                        <a:latin typeface="Arial Narrow" panose="020B0606020202030204" pitchFamily="34" charset="0"/>
                        <a:cs typeface="Arial" panose="020B0604020202020204" pitchFamily="34" charset="0"/>
                      </a:endParaRPr>
                    </a:p>
                  </a:txBody>
                  <a:tcPr marL="91434" marR="91434" marT="45717" marB="45717" anchor="ctr"/>
                </a:tc>
              </a:tr>
              <a:tr h="408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latin typeface="Arial Narrow" panose="020B0606020202030204" pitchFamily="34" charset="0"/>
                        </a:rPr>
                        <a:t>Problematic Knowledge</a:t>
                      </a:r>
                      <a:endParaRPr lang="en-AU" sz="1800" b="0" dirty="0">
                        <a:latin typeface="Arial Narrow" panose="020B0606020202030204" pitchFamily="34" charset="0"/>
                        <a:cs typeface="Arial" panose="020B0604020202020204" pitchFamily="34" charset="0"/>
                      </a:endParaRPr>
                    </a:p>
                  </a:txBody>
                  <a:tcPr marL="91434" marR="91434"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latin typeface="Arial Narrow" panose="020B0606020202030204" pitchFamily="34" charset="0"/>
                        </a:rPr>
                        <a:t>High Expectations</a:t>
                      </a:r>
                      <a:endParaRPr lang="en-AU" sz="1800" b="0" dirty="0">
                        <a:latin typeface="Arial Narrow" panose="020B0606020202030204" pitchFamily="34" charset="0"/>
                        <a:cs typeface="Arial" panose="020B0604020202020204" pitchFamily="34" charset="0"/>
                      </a:endParaRPr>
                    </a:p>
                  </a:txBody>
                  <a:tcPr marL="91434" marR="91434"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latin typeface="Arial Narrow" panose="020B0606020202030204" pitchFamily="34" charset="0"/>
                        </a:rPr>
                        <a:t>Knowledge Integration</a:t>
                      </a:r>
                      <a:endParaRPr lang="en-AU" sz="1800" b="0" dirty="0">
                        <a:latin typeface="Arial Narrow" panose="020B0606020202030204" pitchFamily="34" charset="0"/>
                        <a:cs typeface="Arial" panose="020B0604020202020204" pitchFamily="34" charset="0"/>
                      </a:endParaRPr>
                    </a:p>
                  </a:txBody>
                  <a:tcPr marL="91434" marR="91434" marT="45717" marB="45717" anchor="ctr"/>
                </a:tc>
              </a:tr>
              <a:tr h="408261">
                <a:tc>
                  <a:txBody>
                    <a:bodyPr/>
                    <a:lstStyle/>
                    <a:p>
                      <a:pPr algn="ctr"/>
                      <a:r>
                        <a:rPr lang="en-AU" sz="1800" dirty="0" smtClean="0">
                          <a:latin typeface="Arial Narrow" panose="020B0606020202030204" pitchFamily="34" charset="0"/>
                        </a:rPr>
                        <a:t>Higher-order Thinking</a:t>
                      </a:r>
                      <a:endParaRPr lang="en-AU" sz="1800" b="0" dirty="0">
                        <a:latin typeface="Arial Narrow" panose="020B0606020202030204" pitchFamily="34" charset="0"/>
                        <a:cs typeface="Arial" panose="020B0604020202020204" pitchFamily="34" charset="0"/>
                      </a:endParaRPr>
                    </a:p>
                  </a:txBody>
                  <a:tcPr marL="91434" marR="91434" marT="45717" marB="45717" anchor="ctr"/>
                </a:tc>
                <a:tc>
                  <a:txBody>
                    <a:bodyPr/>
                    <a:lstStyle/>
                    <a:p>
                      <a:pPr algn="ctr"/>
                      <a:r>
                        <a:rPr lang="en-AU" sz="1800" dirty="0" smtClean="0">
                          <a:latin typeface="Arial Narrow" panose="020B0606020202030204" pitchFamily="34" charset="0"/>
                        </a:rPr>
                        <a:t>Social Support</a:t>
                      </a:r>
                      <a:r>
                        <a:rPr lang="en-AU" sz="1800" kern="1200" dirty="0" smtClean="0">
                          <a:latin typeface="Arial Narrow" panose="020B0606020202030204" pitchFamily="34" charset="0"/>
                        </a:rPr>
                        <a:t>* *</a:t>
                      </a:r>
                      <a:endParaRPr lang="en-AU" sz="1800" b="0" dirty="0">
                        <a:latin typeface="Arial Narrow" panose="020B0606020202030204" pitchFamily="34" charset="0"/>
                        <a:cs typeface="Arial" panose="020B0604020202020204" pitchFamily="34" charset="0"/>
                      </a:endParaRPr>
                    </a:p>
                  </a:txBody>
                  <a:tcPr marL="91434" marR="91434" marT="45717" marB="45717" anchor="ctr"/>
                </a:tc>
                <a:tc>
                  <a:txBody>
                    <a:bodyPr/>
                    <a:lstStyle/>
                    <a:p>
                      <a:pPr algn="ctr"/>
                      <a:r>
                        <a:rPr lang="en-AU" sz="1800" dirty="0" smtClean="0">
                          <a:latin typeface="Arial Narrow" panose="020B0606020202030204" pitchFamily="34" charset="0"/>
                        </a:rPr>
                        <a:t>Inclusivity</a:t>
                      </a:r>
                      <a:r>
                        <a:rPr lang="en-AU" sz="1800" kern="1200" dirty="0" smtClean="0">
                          <a:latin typeface="Arial Narrow" panose="020B0606020202030204" pitchFamily="34" charset="0"/>
                        </a:rPr>
                        <a:t>* *</a:t>
                      </a:r>
                      <a:endParaRPr lang="en-AU" sz="1800" b="0" dirty="0">
                        <a:latin typeface="Arial Narrow" panose="020B0606020202030204" pitchFamily="34" charset="0"/>
                        <a:cs typeface="Arial" panose="020B0604020202020204" pitchFamily="34" charset="0"/>
                      </a:endParaRPr>
                    </a:p>
                  </a:txBody>
                  <a:tcPr marL="91434" marR="91434" marT="45717" marB="45717" anchor="ctr"/>
                </a:tc>
              </a:tr>
              <a:tr h="408261">
                <a:tc>
                  <a:txBody>
                    <a:bodyPr/>
                    <a:lstStyle/>
                    <a:p>
                      <a:pPr algn="ctr"/>
                      <a:r>
                        <a:rPr lang="en-AU" sz="1800" dirty="0" smtClean="0">
                          <a:latin typeface="Arial Narrow" panose="020B0606020202030204" pitchFamily="34" charset="0"/>
                        </a:rPr>
                        <a:t>Metalanguage</a:t>
                      </a:r>
                      <a:endParaRPr lang="en-AU" sz="1800" b="0" dirty="0">
                        <a:latin typeface="Arial Narrow" panose="020B0606020202030204" pitchFamily="34" charset="0"/>
                        <a:cs typeface="Arial" panose="020B0604020202020204" pitchFamily="34" charset="0"/>
                      </a:endParaRPr>
                    </a:p>
                  </a:txBody>
                  <a:tcPr marL="91434" marR="91434" marT="45717" marB="45717" anchor="ctr"/>
                </a:tc>
                <a:tc>
                  <a:txBody>
                    <a:bodyPr/>
                    <a:lstStyle/>
                    <a:p>
                      <a:pPr algn="ctr"/>
                      <a:r>
                        <a:rPr lang="en-AU" sz="1800" dirty="0" smtClean="0">
                          <a:solidFill>
                            <a:schemeClr val="tx1"/>
                          </a:solidFill>
                          <a:latin typeface="Arial Narrow" panose="020B0606020202030204" pitchFamily="34" charset="0"/>
                        </a:rPr>
                        <a:t>Student</a:t>
                      </a:r>
                      <a:r>
                        <a:rPr lang="en-AU" sz="1800" baseline="0" dirty="0" smtClean="0">
                          <a:solidFill>
                            <a:schemeClr val="tx1"/>
                          </a:solidFill>
                          <a:latin typeface="Arial Narrow" panose="020B0606020202030204" pitchFamily="34" charset="0"/>
                        </a:rPr>
                        <a:t> Self-regulation</a:t>
                      </a:r>
                      <a:r>
                        <a:rPr lang="en-AU" sz="1800" kern="1200" dirty="0" smtClean="0">
                          <a:solidFill>
                            <a:schemeClr val="tx1"/>
                          </a:solidFill>
                          <a:latin typeface="Arial Narrow" panose="020B0606020202030204" pitchFamily="34" charset="0"/>
                        </a:rPr>
                        <a:t>** </a:t>
                      </a:r>
                      <a:endParaRPr lang="en-AU" sz="1800" b="0" dirty="0">
                        <a:solidFill>
                          <a:schemeClr val="tx1"/>
                        </a:solidFill>
                        <a:latin typeface="Arial Narrow" panose="020B0606020202030204" pitchFamily="34" charset="0"/>
                        <a:cs typeface="Arial" panose="020B0604020202020204" pitchFamily="34" charset="0"/>
                      </a:endParaRPr>
                    </a:p>
                  </a:txBody>
                  <a:tcPr marL="91434" marR="91434" marT="45717" marB="45717" anchor="ctr"/>
                </a:tc>
                <a:tc>
                  <a:txBody>
                    <a:bodyPr/>
                    <a:lstStyle/>
                    <a:p>
                      <a:pPr algn="ctr"/>
                      <a:r>
                        <a:rPr lang="en-AU" sz="1800" dirty="0" smtClean="0">
                          <a:latin typeface="Arial Narrow" panose="020B0606020202030204" pitchFamily="34" charset="0"/>
                        </a:rPr>
                        <a:t>Connectedness</a:t>
                      </a:r>
                      <a:endParaRPr lang="en-AU" sz="1800" b="0" dirty="0">
                        <a:latin typeface="Arial Narrow" panose="020B0606020202030204" pitchFamily="34" charset="0"/>
                        <a:cs typeface="Arial" panose="020B0604020202020204" pitchFamily="34" charset="0"/>
                      </a:endParaRPr>
                    </a:p>
                  </a:txBody>
                  <a:tcPr marL="91434" marR="91434" marT="45717" marB="45717" anchor="ctr"/>
                </a:tc>
              </a:tr>
              <a:tr h="640158">
                <a:tc>
                  <a:txBody>
                    <a:bodyPr/>
                    <a:lstStyle/>
                    <a:p>
                      <a:pPr algn="ctr"/>
                      <a:r>
                        <a:rPr lang="en-AU" sz="1800" dirty="0" smtClean="0">
                          <a:latin typeface="Arial Narrow" panose="020B0606020202030204" pitchFamily="34" charset="0"/>
                        </a:rPr>
                        <a:t>Substantive Communication</a:t>
                      </a:r>
                      <a:endParaRPr lang="en-AU" sz="1800" b="0" dirty="0">
                        <a:latin typeface="Arial Narrow" panose="020B0606020202030204" pitchFamily="34" charset="0"/>
                        <a:cs typeface="Arial" panose="020B0604020202020204" pitchFamily="34" charset="0"/>
                      </a:endParaRPr>
                    </a:p>
                  </a:txBody>
                  <a:tcPr marL="91434" marR="91434" marT="45717" marB="45717" anchor="ctr"/>
                </a:tc>
                <a:tc>
                  <a:txBody>
                    <a:bodyPr/>
                    <a:lstStyle/>
                    <a:p>
                      <a:pPr algn="ctr"/>
                      <a:r>
                        <a:rPr lang="en-AU" sz="1800" dirty="0" smtClean="0">
                          <a:latin typeface="Arial Narrow" panose="020B0606020202030204" pitchFamily="34" charset="0"/>
                        </a:rPr>
                        <a:t>Student Direction</a:t>
                      </a:r>
                      <a:endParaRPr lang="en-AU" sz="1800" b="0" dirty="0">
                        <a:latin typeface="Arial Narrow" panose="020B0606020202030204" pitchFamily="34" charset="0"/>
                        <a:cs typeface="Arial" panose="020B0604020202020204" pitchFamily="34" charset="0"/>
                      </a:endParaRPr>
                    </a:p>
                  </a:txBody>
                  <a:tcPr marL="91434" marR="91434" marT="45717" marB="45717" anchor="ctr"/>
                </a:tc>
                <a:tc>
                  <a:txBody>
                    <a:bodyPr/>
                    <a:lstStyle/>
                    <a:p>
                      <a:pPr algn="ctr"/>
                      <a:r>
                        <a:rPr lang="en-AU" sz="1800" dirty="0" smtClean="0">
                          <a:latin typeface="Arial Narrow" panose="020B0606020202030204" pitchFamily="34" charset="0"/>
                        </a:rPr>
                        <a:t>Narrative</a:t>
                      </a:r>
                      <a:endParaRPr lang="en-AU" sz="1800" b="0" dirty="0">
                        <a:latin typeface="Arial Narrow" panose="020B0606020202030204" pitchFamily="34" charset="0"/>
                        <a:cs typeface="Arial" panose="020B0604020202020204" pitchFamily="34" charset="0"/>
                      </a:endParaRPr>
                    </a:p>
                  </a:txBody>
                  <a:tcPr marL="91434" marR="91434" marT="45717" marB="45717" anchor="ctr"/>
                </a:tc>
              </a:tr>
            </a:tbl>
          </a:graphicData>
        </a:graphic>
      </p:graphicFrame>
      <p:sp>
        <p:nvSpPr>
          <p:cNvPr id="11302" name="Rectangle 3"/>
          <p:cNvSpPr txBox="1">
            <a:spLocks noChangeArrowheads="1"/>
          </p:cNvSpPr>
          <p:nvPr/>
        </p:nvSpPr>
        <p:spPr bwMode="auto">
          <a:xfrm>
            <a:off x="390525" y="1058863"/>
            <a:ext cx="8150225" cy="647700"/>
          </a:xfrm>
          <a:prstGeom prst="rect">
            <a:avLst/>
          </a:prstGeom>
          <a:noFill/>
          <a:ln w="9525">
            <a:noFill/>
            <a:miter lim="800000"/>
            <a:headEnd/>
            <a:tailEnd/>
          </a:ln>
        </p:spPr>
        <p:txBody>
          <a:bodyPr/>
          <a:lstStyle/>
          <a:p>
            <a:pPr marL="342900" indent="-342900">
              <a:lnSpc>
                <a:spcPct val="90000"/>
              </a:lnSpc>
              <a:spcBef>
                <a:spcPct val="20000"/>
              </a:spcBef>
              <a:spcAft>
                <a:spcPct val="40000"/>
              </a:spcAft>
            </a:pPr>
            <a:r>
              <a:rPr lang="en-US" altLang="en-US" sz="2200">
                <a:solidFill>
                  <a:srgbClr val="000000"/>
                </a:solidFill>
                <a:latin typeface="Arial Narrow" pitchFamily="34" charset="0"/>
                <a:ea typeface="ＭＳ Ｐゴシック" pitchFamily="34" charset="-128"/>
              </a:rPr>
              <a:t>3 dimensions and 18 elements</a:t>
            </a:r>
          </a:p>
        </p:txBody>
      </p:sp>
      <p:sp>
        <p:nvSpPr>
          <p:cNvPr id="11303" name="Rectangle 3"/>
          <p:cNvSpPr txBox="1">
            <a:spLocks noChangeArrowheads="1"/>
          </p:cNvSpPr>
          <p:nvPr/>
        </p:nvSpPr>
        <p:spPr bwMode="auto">
          <a:xfrm>
            <a:off x="887413" y="5426075"/>
            <a:ext cx="7932737" cy="647700"/>
          </a:xfrm>
          <a:prstGeom prst="rect">
            <a:avLst/>
          </a:prstGeom>
          <a:noFill/>
          <a:ln w="9525">
            <a:noFill/>
            <a:miter lim="800000"/>
            <a:headEnd/>
            <a:tailEnd/>
          </a:ln>
        </p:spPr>
        <p:txBody>
          <a:bodyPr/>
          <a:lstStyle/>
          <a:p>
            <a:pPr marL="342900" indent="-342900">
              <a:lnSpc>
                <a:spcPct val="90000"/>
              </a:lnSpc>
              <a:spcBef>
                <a:spcPct val="20000"/>
              </a:spcBef>
              <a:spcAft>
                <a:spcPct val="40000"/>
              </a:spcAft>
            </a:pPr>
            <a:r>
              <a:rPr lang="en-US" altLang="en-US" sz="3200" dirty="0" smtClean="0">
                <a:solidFill>
                  <a:srgbClr val="000000"/>
                </a:solidFill>
                <a:latin typeface="Arial Narrow" pitchFamily="34" charset="0"/>
                <a:ea typeface="ＭＳ Ｐゴシック" pitchFamily="34" charset="-128"/>
              </a:rPr>
              <a:t>Note</a:t>
            </a:r>
            <a:r>
              <a:rPr lang="en-US" altLang="en-US" sz="3200" dirty="0">
                <a:solidFill>
                  <a:srgbClr val="000000"/>
                </a:solidFill>
                <a:latin typeface="Arial Narrow" pitchFamily="34" charset="0"/>
                <a:ea typeface="ＭＳ Ｐゴシック" pitchFamily="34" charset="-128"/>
              </a:rPr>
              <a:t>: </a:t>
            </a:r>
            <a:r>
              <a:rPr lang="en-US" altLang="en-US" sz="3200" dirty="0" smtClean="0">
                <a:solidFill>
                  <a:srgbClr val="000000"/>
                </a:solidFill>
                <a:latin typeface="Arial Narrow" pitchFamily="34" charset="0"/>
                <a:ea typeface="ＭＳ Ｐゴシック" pitchFamily="34" charset="-128"/>
              </a:rPr>
              <a:t>**  Marked </a:t>
            </a:r>
            <a:r>
              <a:rPr lang="en-US" altLang="en-US" sz="3200" dirty="0">
                <a:solidFill>
                  <a:srgbClr val="000000"/>
                </a:solidFill>
                <a:latin typeface="Arial Narrow" pitchFamily="34" charset="0"/>
                <a:ea typeface="ＭＳ Ｐゴシック" pitchFamily="34" charset="-128"/>
              </a:rPr>
              <a:t>elements do not pertain to the coding of assessment practice</a:t>
            </a:r>
            <a:r>
              <a:rPr lang="en-US" altLang="en-US" sz="1400" dirty="0">
                <a:solidFill>
                  <a:srgbClr val="000000"/>
                </a:solidFill>
                <a:latin typeface="Arial Narrow" pitchFamily="34" charset="0"/>
                <a:ea typeface="ＭＳ Ｐゴシック" pitchFamily="34" charset="-128"/>
              </a:rPr>
              <a:t>.</a:t>
            </a:r>
          </a:p>
        </p:txBody>
      </p:sp>
      <p:sp>
        <p:nvSpPr>
          <p:cNvPr id="11304" name="TextBox 8"/>
          <p:cNvSpPr txBox="1">
            <a:spLocks noChangeArrowheads="1"/>
          </p:cNvSpPr>
          <p:nvPr/>
        </p:nvSpPr>
        <p:spPr bwMode="auto">
          <a:xfrm>
            <a:off x="3810000" y="6567488"/>
            <a:ext cx="5010150" cy="246221"/>
          </a:xfrm>
          <a:prstGeom prst="rect">
            <a:avLst/>
          </a:prstGeom>
          <a:noFill/>
          <a:ln w="9525">
            <a:noFill/>
            <a:miter lim="800000"/>
            <a:headEnd/>
            <a:tailEnd/>
          </a:ln>
        </p:spPr>
        <p:txBody>
          <a:bodyPr wrap="square">
            <a:spAutoFit/>
          </a:bodyPr>
          <a:lstStyle/>
          <a:p>
            <a:pPr algn="r"/>
            <a:r>
              <a:rPr lang="en-US" altLang="en-US" sz="1000" dirty="0">
                <a:solidFill>
                  <a:schemeClr val="bg1"/>
                </a:solidFill>
                <a:latin typeface="Arial" pitchFamily="34" charset="0"/>
                <a:ea typeface="ＭＳ Ｐゴシック" pitchFamily="34" charset="-128"/>
              </a:rPr>
              <a:t> </a:t>
            </a:r>
            <a:r>
              <a:rPr lang="en-US" altLang="en-US" sz="1000" dirty="0" smtClean="0">
                <a:solidFill>
                  <a:schemeClr val="bg1"/>
                </a:solidFill>
                <a:latin typeface="Arial" pitchFamily="34" charset="0"/>
                <a:ea typeface="ＭＳ Ｐゴシック" pitchFamily="34" charset="-128"/>
              </a:rPr>
              <a:t>source - </a:t>
            </a:r>
            <a:r>
              <a:rPr lang="en-AU" altLang="en-US" sz="1000" dirty="0">
                <a:solidFill>
                  <a:schemeClr val="bg1"/>
                </a:solidFill>
                <a:latin typeface="Arial" pitchFamily="34" charset="0"/>
                <a:ea typeface="ＭＳ Ｐゴシック" pitchFamily="34" charset="-128"/>
              </a:rPr>
              <a:t>Professor Jenny Gore, The University of Newcastle, Australia</a:t>
            </a:r>
            <a:r>
              <a:rPr lang="en-US" altLang="en-US" sz="1000" dirty="0" smtClean="0">
                <a:solidFill>
                  <a:schemeClr val="bg1"/>
                </a:solidFill>
                <a:latin typeface="Arial" pitchFamily="34" charset="0"/>
                <a:ea typeface="ＭＳ Ｐゴシック" pitchFamily="34" charset="-128"/>
              </a:rPr>
              <a:t>|  </a:t>
            </a:r>
            <a:fld id="{3174CB21-BFA3-4221-A70D-2954FDF162FF}" type="slidenum">
              <a:rPr lang="en-US" altLang="en-US" sz="1000">
                <a:solidFill>
                  <a:schemeClr val="bg1"/>
                </a:solidFill>
                <a:latin typeface="Arial" pitchFamily="34" charset="0"/>
                <a:ea typeface="ＭＳ Ｐゴシック" pitchFamily="34" charset="-128"/>
              </a:rPr>
              <a:pPr algn="r"/>
              <a:t>17</a:t>
            </a:fld>
            <a:endParaRPr lang="en-US" altLang="en-US" sz="1000" dirty="0">
              <a:solidFill>
                <a:schemeClr val="bg1"/>
              </a:solidFill>
              <a:latin typeface="Arial" pitchFamily="34" charset="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 quick example of using the </a:t>
            </a:r>
            <a:r>
              <a:rPr lang="en-AU" dirty="0" smtClean="0"/>
              <a:t>QT </a:t>
            </a:r>
            <a:r>
              <a:rPr lang="en-AU" dirty="0"/>
              <a:t>Model </a:t>
            </a:r>
            <a:r>
              <a:rPr lang="en-AU" dirty="0" smtClean="0"/>
              <a:t>to reflect on an </a:t>
            </a:r>
            <a:r>
              <a:rPr lang="en-AU" dirty="0" smtClean="0"/>
              <a:t>Assessment task</a:t>
            </a:r>
            <a:endParaRPr lang="en-AU" dirty="0"/>
          </a:p>
        </p:txBody>
      </p:sp>
      <p:sp>
        <p:nvSpPr>
          <p:cNvPr id="3" name="Content Placeholder 2"/>
          <p:cNvSpPr>
            <a:spLocks noGrp="1"/>
          </p:cNvSpPr>
          <p:nvPr>
            <p:ph idx="1"/>
          </p:nvPr>
        </p:nvSpPr>
        <p:spPr/>
        <p:txBody>
          <a:bodyPr>
            <a:normAutofit/>
          </a:bodyPr>
          <a:lstStyle/>
          <a:p>
            <a:r>
              <a:rPr lang="en-AU" dirty="0" smtClean="0"/>
              <a:t>Look at versions 1 and 2 of</a:t>
            </a:r>
            <a:r>
              <a:rPr lang="en-AU" dirty="0" smtClean="0"/>
              <a:t> </a:t>
            </a:r>
            <a:r>
              <a:rPr lang="en-AU" dirty="0" smtClean="0"/>
              <a:t>the provided Japanese assessment </a:t>
            </a:r>
            <a:r>
              <a:rPr lang="en-AU" dirty="0" smtClean="0"/>
              <a:t>task.</a:t>
            </a:r>
          </a:p>
          <a:p>
            <a:r>
              <a:rPr lang="en-AU" dirty="0" smtClean="0"/>
              <a:t>code </a:t>
            </a:r>
            <a:r>
              <a:rPr lang="en-AU" dirty="0" smtClean="0"/>
              <a:t>for 2 elements of the QT Model </a:t>
            </a:r>
            <a:r>
              <a:rPr lang="en-AU" dirty="0" smtClean="0"/>
              <a:t>on </a:t>
            </a:r>
            <a:r>
              <a:rPr lang="en-AU" dirty="0" smtClean="0"/>
              <a:t>the sheet </a:t>
            </a:r>
            <a:r>
              <a:rPr lang="en-AU" dirty="0" smtClean="0"/>
              <a:t>provided</a:t>
            </a:r>
            <a:endParaRPr lang="en-AU" dirty="0" smtClean="0"/>
          </a:p>
          <a:p>
            <a:r>
              <a:rPr lang="en-AU" dirty="0" smtClean="0"/>
              <a:t>Use your coded numbers to frame the professional conversation with colleague/s to reflect on and review practice</a:t>
            </a:r>
            <a:r>
              <a:rPr lang="en-AU" dirty="0" smtClean="0"/>
              <a:t>.</a:t>
            </a:r>
            <a:endParaRPr lang="en-AU" sz="3200" dirty="0"/>
          </a:p>
          <a:p>
            <a:pPr marL="1371600" lvl="2" indent="-457200"/>
            <a:r>
              <a:rPr lang="en-AU" sz="3200" dirty="0"/>
              <a:t>Should the teacher make a change?</a:t>
            </a:r>
          </a:p>
          <a:p>
            <a:endParaRPr lang="en-AU" dirty="0" smtClean="0"/>
          </a:p>
        </p:txBody>
      </p:sp>
    </p:spTree>
    <p:extLst>
      <p:ext uri="{BB962C8B-B14F-4D97-AF65-F5344CB8AC3E}">
        <p14:creationId xmlns:p14="http://schemas.microsoft.com/office/powerpoint/2010/main" val="1589620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
          <p:cNvSpPr txBox="1">
            <a:spLocks noChangeArrowheads="1"/>
          </p:cNvSpPr>
          <p:nvPr/>
        </p:nvSpPr>
        <p:spPr bwMode="auto">
          <a:xfrm>
            <a:off x="323850" y="581025"/>
            <a:ext cx="820737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90000"/>
              </a:lnSpc>
              <a:spcAft>
                <a:spcPct val="40000"/>
              </a:spcAft>
              <a:buFontTx/>
              <a:buNone/>
              <a:defRPr/>
            </a:pPr>
            <a:r>
              <a:rPr lang="en-US" sz="3500" spc="-300" dirty="0">
                <a:solidFill>
                  <a:srgbClr val="000000"/>
                </a:solidFill>
                <a:latin typeface="Arial Black" charset="0"/>
                <a:ea typeface="ＭＳ Ｐゴシック" charset="0"/>
                <a:cs typeface="Arial Black" charset="0"/>
              </a:rPr>
              <a:t>E</a:t>
            </a:r>
            <a:r>
              <a:rPr lang="en-US" sz="3500" spc="-300" dirty="0" smtClean="0">
                <a:solidFill>
                  <a:srgbClr val="000000"/>
                </a:solidFill>
                <a:latin typeface="Arial Black" charset="0"/>
                <a:ea typeface="ＭＳ Ｐゴシック" charset="0"/>
                <a:cs typeface="Arial Black" charset="0"/>
              </a:rPr>
              <a:t>xample QT coding scale</a:t>
            </a:r>
            <a:endParaRPr lang="en-US" sz="3500" spc="-300" dirty="0">
              <a:solidFill>
                <a:srgbClr val="000000"/>
              </a:solidFill>
              <a:latin typeface="Arial Black" charset="0"/>
              <a:ea typeface="ＭＳ Ｐゴシック" charset="0"/>
              <a:cs typeface="Arial Black" charset="0"/>
            </a:endParaRPr>
          </a:p>
        </p:txBody>
      </p:sp>
      <p:sp>
        <p:nvSpPr>
          <p:cNvPr id="3" name="Rectangle 3"/>
          <p:cNvSpPr>
            <a:spLocks noChangeArrowheads="1"/>
          </p:cNvSpPr>
          <p:nvPr/>
        </p:nvSpPr>
        <p:spPr bwMode="auto">
          <a:xfrm>
            <a:off x="323850" y="6524625"/>
            <a:ext cx="8496300" cy="333375"/>
          </a:xfrm>
          <a:prstGeom prst="rect">
            <a:avLst/>
          </a:prstGeom>
          <a:solidFill>
            <a:schemeClr val="tx1">
              <a:lumMod val="65000"/>
              <a:lumOff val="35000"/>
            </a:schemeClr>
          </a:solidFill>
          <a:ln>
            <a:noFill/>
          </a:ln>
          <a:extLst/>
        </p:spPr>
        <p:txBody>
          <a:bodyPr/>
          <a:lstStyle/>
          <a:p>
            <a:pPr fontAlgn="auto">
              <a:spcBef>
                <a:spcPts val="0"/>
              </a:spcBef>
              <a:spcAft>
                <a:spcPts val="0"/>
              </a:spcAft>
              <a:defRPr/>
            </a:pPr>
            <a:endParaRPr lang="en-US" dirty="0">
              <a:solidFill>
                <a:schemeClr val="accent1"/>
              </a:solidFill>
              <a:latin typeface="+mn-lt"/>
              <a:cs typeface="+mn-cs"/>
            </a:endParaRPr>
          </a:p>
        </p:txBody>
      </p:sp>
      <p:sp>
        <p:nvSpPr>
          <p:cNvPr id="12292" name="Rectangle 3"/>
          <p:cNvSpPr txBox="1">
            <a:spLocks noChangeArrowheads="1"/>
          </p:cNvSpPr>
          <p:nvPr/>
        </p:nvSpPr>
        <p:spPr bwMode="auto">
          <a:xfrm>
            <a:off x="863600" y="6088063"/>
            <a:ext cx="7416800" cy="323850"/>
          </a:xfrm>
          <a:prstGeom prst="rect">
            <a:avLst/>
          </a:prstGeom>
          <a:noFill/>
          <a:ln w="9525">
            <a:noFill/>
            <a:miter lim="800000"/>
            <a:headEnd/>
            <a:tailEnd/>
          </a:ln>
        </p:spPr>
        <p:txBody>
          <a:bodyPr/>
          <a:lstStyle/>
          <a:p>
            <a:pPr marL="342900" indent="-342900">
              <a:lnSpc>
                <a:spcPct val="90000"/>
              </a:lnSpc>
              <a:spcBef>
                <a:spcPct val="20000"/>
              </a:spcBef>
              <a:spcAft>
                <a:spcPct val="40000"/>
              </a:spcAft>
            </a:pPr>
            <a:r>
              <a:rPr lang="en-US" altLang="en-US" sz="1400">
                <a:solidFill>
                  <a:srgbClr val="000000"/>
                </a:solidFill>
                <a:latin typeface="Arial Narrow" pitchFamily="34" charset="0"/>
                <a:ea typeface="ＭＳ Ｐゴシック" pitchFamily="34" charset="-128"/>
              </a:rPr>
              <a:t>(NSW DEC, 2003)</a:t>
            </a:r>
          </a:p>
        </p:txBody>
      </p:sp>
      <p:graphicFrame>
        <p:nvGraphicFramePr>
          <p:cNvPr id="10" name="Table 9"/>
          <p:cNvGraphicFramePr>
            <a:graphicFrameLocks noGrp="1"/>
          </p:cNvGraphicFramePr>
          <p:nvPr>
            <p:extLst>
              <p:ext uri="{D42A27DB-BD31-4B8C-83A1-F6EECF244321}">
                <p14:modId xmlns:p14="http://schemas.microsoft.com/office/powerpoint/2010/main" val="1734825329"/>
              </p:ext>
            </p:extLst>
          </p:nvPr>
        </p:nvGraphicFramePr>
        <p:xfrm>
          <a:off x="863600" y="1392238"/>
          <a:ext cx="7416800" cy="4709188"/>
        </p:xfrm>
        <a:graphic>
          <a:graphicData uri="http://schemas.openxmlformats.org/drawingml/2006/table">
            <a:tbl>
              <a:tblPr firstRow="1" bandRow="1">
                <a:tableStyleId>{F5AB1C69-6EDB-4FF4-983F-18BD219EF322}</a:tableStyleId>
              </a:tblPr>
              <a:tblGrid>
                <a:gridCol w="846448"/>
                <a:gridCol w="6570352"/>
              </a:tblGrid>
              <a:tr h="944850">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AU" sz="2000" spc="0" dirty="0" smtClean="0">
                          <a:latin typeface="Arial Narrow" panose="020B0606020202030204" pitchFamily="34" charset="0"/>
                        </a:rPr>
                        <a:t>Higher</a:t>
                      </a:r>
                      <a:r>
                        <a:rPr lang="en-AU" sz="2000" spc="0" baseline="0" dirty="0" smtClean="0">
                          <a:latin typeface="Arial Narrow" panose="020B0606020202030204" pitchFamily="34" charset="0"/>
                        </a:rPr>
                        <a:t> Order Thinking     Dimension  = Intellectual Quality</a:t>
                      </a:r>
                      <a:endParaRPr lang="en-AU" sz="2000" spc="0" dirty="0" smtClean="0">
                        <a:latin typeface="Arial Narrow" panose="020B0606020202030204" pitchFamily="34" charset="0"/>
                      </a:endParaRPr>
                    </a:p>
                    <a:p>
                      <a:pPr marL="0" indent="0" algn="l">
                        <a:buFont typeface="+mj-lt"/>
                        <a:buNone/>
                      </a:pPr>
                      <a:r>
                        <a:rPr kumimoji="0" lang="en-AU" sz="1800" u="none" strike="noStrike" cap="none" normalizeH="0" baseline="0" dirty="0" smtClean="0">
                          <a:ln>
                            <a:noFill/>
                          </a:ln>
                          <a:effectLst/>
                          <a:latin typeface="Arial Narrow" panose="020B0606020202030204" pitchFamily="34" charset="0"/>
                        </a:rPr>
                        <a:t>To what extent does the task require students  to organise, reorganise, apply, analyse, synthesise and evaluate knowledge and information?</a:t>
                      </a:r>
                      <a:endParaRPr lang="en-AU" sz="1800" b="1" spc="-150" dirty="0">
                        <a:solidFill>
                          <a:schemeClr val="tx1"/>
                        </a:solidFill>
                        <a:latin typeface="Arial Narrow" panose="020B0606020202030204" pitchFamily="34" charset="0"/>
                      </a:endParaRPr>
                    </a:p>
                  </a:txBody>
                  <a:tcPr marL="91434" marR="91434" marT="45719" marB="45719" anchor="ctr"/>
                </a:tc>
                <a:tc hMerge="1">
                  <a:txBody>
                    <a:bodyPr/>
                    <a:lstStyle/>
                    <a:p>
                      <a:pPr marL="0" indent="0" algn="ctr">
                        <a:buFont typeface="+mj-lt"/>
                        <a:buNone/>
                      </a:pPr>
                      <a:endParaRPr lang="en-AU" sz="1800" spc="-150" dirty="0">
                        <a:solidFill>
                          <a:schemeClr val="tx1"/>
                        </a:solidFill>
                      </a:endParaRPr>
                    </a:p>
                  </a:txBody>
                  <a:tcPr marL="91434" marR="91434" marT="45725" marB="45725" anchor="ctr"/>
                </a:tc>
              </a:tr>
              <a:tr h="647729">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AU" sz="1800" u="none" strike="noStrike" cap="none" normalizeH="0" baseline="0" dirty="0" smtClean="0">
                          <a:ln>
                            <a:noFill/>
                          </a:ln>
                          <a:effectLst/>
                          <a:latin typeface="Arial Narrow" panose="020B0606020202030204" pitchFamily="34" charset="0"/>
                        </a:rPr>
                        <a:t>1</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anose="020B0606020202030204" pitchFamily="34" charset="0"/>
                        </a:rPr>
                        <a:t>The task requires students to demonstrate only lower order thinking.</a:t>
                      </a:r>
                      <a:endParaRPr kumimoji="0" lang="en-US" sz="1800" b="0" i="0" u="none" strike="noStrike" cap="none" normalizeH="0" baseline="0" dirty="0" smtClean="0">
                        <a:ln>
                          <a:noFill/>
                        </a:ln>
                        <a:solidFill>
                          <a:schemeClr val="tx1"/>
                        </a:solidFill>
                        <a:effectLst/>
                        <a:latin typeface="Arial Narrow" panose="020B0606020202030204" pitchFamily="34" charset="0"/>
                        <a:ea typeface="ＭＳ Ｐゴシック" pitchFamily="34" charset="-128"/>
                      </a:endParaRPr>
                    </a:p>
                  </a:txBody>
                  <a:tcPr marL="68580" marR="68580" marT="0" marB="0" anchor="ctr" horzOverflow="overflow"/>
                </a:tc>
              </a:tr>
              <a:tr h="647729">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AU" sz="1800" u="none" strike="noStrike" cap="none" normalizeH="0" baseline="0" dirty="0" smtClean="0">
                          <a:ln>
                            <a:noFill/>
                          </a:ln>
                          <a:effectLst/>
                          <a:latin typeface="Arial Narrow" panose="020B0606020202030204" pitchFamily="34" charset="0"/>
                        </a:rPr>
                        <a:t>2</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anose="020B0606020202030204" pitchFamily="34" charset="0"/>
                        </a:rPr>
                        <a:t>The task requires  predominantly lower order thinking, but at some point students are required to demonstrate higher order thinking as a minor diversion.</a:t>
                      </a:r>
                    </a:p>
                  </a:txBody>
                  <a:tcPr marL="68580" marR="68580" marT="0" marB="0" anchor="ctr" horzOverflow="overflow"/>
                </a:tc>
              </a:tr>
              <a:tr h="822932">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AU" sz="1800" u="none" strike="noStrike" cap="none" normalizeH="0" baseline="0" dirty="0" smtClean="0">
                          <a:ln>
                            <a:noFill/>
                          </a:ln>
                          <a:effectLst/>
                          <a:latin typeface="Arial Narrow" panose="020B0606020202030204" pitchFamily="34" charset="0"/>
                        </a:rPr>
                        <a:t>3</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anose="020B0606020202030204" pitchFamily="34" charset="0"/>
                        </a:rPr>
                        <a:t>The task requires  predominantly lower order thinking, but there is at least one significant question or activity which requires </a:t>
                      </a:r>
                      <a:r>
                        <a:rPr kumimoji="0" lang="en-US" sz="1800" u="none" strike="noStrike" cap="none" normalizeH="0" baseline="0" dirty="0" err="1" smtClean="0">
                          <a:ln>
                            <a:noFill/>
                          </a:ln>
                          <a:effectLst/>
                          <a:latin typeface="Arial Narrow" panose="020B0606020202030204" pitchFamily="34" charset="0"/>
                        </a:rPr>
                        <a:t>studnets</a:t>
                      </a:r>
                      <a:r>
                        <a:rPr kumimoji="0" lang="en-US" sz="1800" u="none" strike="noStrike" cap="none" normalizeH="0" baseline="0" dirty="0" smtClean="0">
                          <a:ln>
                            <a:noFill/>
                          </a:ln>
                          <a:effectLst/>
                          <a:latin typeface="Arial Narrow" panose="020B0606020202030204" pitchFamily="34" charset="0"/>
                        </a:rPr>
                        <a:t> to demonstrate higher order thinking</a:t>
                      </a:r>
                    </a:p>
                  </a:txBody>
                  <a:tcPr marL="68580" marR="68580" marT="0" marB="0" anchor="ctr" horzOverflow="overflow"/>
                </a:tc>
              </a:tr>
              <a:tr h="822932">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AU" sz="1800" u="none" strike="noStrike" cap="none" normalizeH="0" baseline="0" dirty="0" smtClean="0">
                          <a:ln>
                            <a:noFill/>
                          </a:ln>
                          <a:effectLst/>
                          <a:latin typeface="Arial Narrow" panose="020B0606020202030204" pitchFamily="34" charset="0"/>
                        </a:rPr>
                        <a:t>4</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anose="020B0606020202030204" pitchFamily="34" charset="0"/>
                        </a:rPr>
                        <a:t>A substantial part of the task requires students to </a:t>
                      </a:r>
                      <a:r>
                        <a:rPr kumimoji="0" lang="en-US" sz="1800" u="none" strike="noStrike" cap="none" normalizeH="0" baseline="0" dirty="0" err="1" smtClean="0">
                          <a:ln>
                            <a:noFill/>
                          </a:ln>
                          <a:effectLst/>
                          <a:latin typeface="Arial Narrow" panose="020B0606020202030204" pitchFamily="34" charset="0"/>
                        </a:rPr>
                        <a:t>to</a:t>
                      </a:r>
                      <a:r>
                        <a:rPr kumimoji="0" lang="en-US" sz="1800" u="none" strike="noStrike" cap="none" normalizeH="0" baseline="0" dirty="0" smtClean="0">
                          <a:ln>
                            <a:noFill/>
                          </a:ln>
                          <a:effectLst/>
                          <a:latin typeface="Arial Narrow" panose="020B0606020202030204" pitchFamily="34" charset="0"/>
                        </a:rPr>
                        <a:t> demonstrate higher order thinking.</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anchor="ctr" horzOverflow="overflow"/>
                </a:tc>
              </a:tr>
              <a:tr h="647729">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AU" sz="1800" u="none" strike="noStrike" cap="none" normalizeH="0" baseline="0" dirty="0" smtClean="0">
                          <a:ln>
                            <a:noFill/>
                          </a:ln>
                          <a:effectLst/>
                          <a:latin typeface="Arial Narrow" panose="020B0606020202030204" pitchFamily="34" charset="0"/>
                        </a:rPr>
                        <a:t>5</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anose="020B0606020202030204" pitchFamily="34" charset="0"/>
                        </a:rPr>
                        <a:t>Throughout the task students </a:t>
                      </a:r>
                      <a:r>
                        <a:rPr kumimoji="0" lang="en-US" sz="1800" u="none" strike="noStrike" cap="none" normalizeH="0" baseline="0" smtClean="0">
                          <a:ln>
                            <a:noFill/>
                          </a:ln>
                          <a:effectLst/>
                          <a:latin typeface="Arial Narrow" panose="020B0606020202030204" pitchFamily="34" charset="0"/>
                        </a:rPr>
                        <a:t>are required to </a:t>
                      </a:r>
                      <a:r>
                        <a:rPr kumimoji="0" lang="en-US" sz="1800" u="none" strike="noStrike" cap="none" normalizeH="0" baseline="0" dirty="0" smtClean="0">
                          <a:ln>
                            <a:noFill/>
                          </a:ln>
                          <a:effectLst/>
                          <a:latin typeface="Arial Narrow" panose="020B0606020202030204" pitchFamily="34" charset="0"/>
                        </a:rPr>
                        <a:t>demonstrate higher order thinking.</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anchor="ctr" horzOverflow="overflow"/>
                </a:tc>
              </a:tr>
            </a:tbl>
          </a:graphicData>
        </a:graphic>
      </p:graphicFrame>
      <p:sp>
        <p:nvSpPr>
          <p:cNvPr id="12315" name="TextBox 8"/>
          <p:cNvSpPr txBox="1">
            <a:spLocks noChangeArrowheads="1"/>
          </p:cNvSpPr>
          <p:nvPr/>
        </p:nvSpPr>
        <p:spPr bwMode="auto">
          <a:xfrm>
            <a:off x="3276600" y="6567488"/>
            <a:ext cx="5543550" cy="246221"/>
          </a:xfrm>
          <a:prstGeom prst="rect">
            <a:avLst/>
          </a:prstGeom>
          <a:noFill/>
          <a:ln w="9525">
            <a:noFill/>
            <a:miter lim="800000"/>
            <a:headEnd/>
            <a:tailEnd/>
          </a:ln>
        </p:spPr>
        <p:txBody>
          <a:bodyPr wrap="square">
            <a:spAutoFit/>
          </a:bodyPr>
          <a:lstStyle/>
          <a:p>
            <a:pPr algn="r"/>
            <a:r>
              <a:rPr lang="en-US" altLang="en-US" sz="1000" dirty="0">
                <a:solidFill>
                  <a:schemeClr val="bg1"/>
                </a:solidFill>
                <a:latin typeface="Arial" pitchFamily="34" charset="0"/>
                <a:ea typeface="ＭＳ Ｐゴシック" pitchFamily="34" charset="-128"/>
              </a:rPr>
              <a:t>source - </a:t>
            </a:r>
            <a:r>
              <a:rPr lang="en-AU" altLang="en-US" sz="1000" dirty="0">
                <a:solidFill>
                  <a:schemeClr val="bg1"/>
                </a:solidFill>
                <a:latin typeface="Arial" pitchFamily="34" charset="0"/>
                <a:ea typeface="ＭＳ Ｐゴシック" pitchFamily="34" charset="-128"/>
              </a:rPr>
              <a:t>Professor Jenny Gore, The University of Newcastle, Australia </a:t>
            </a:r>
            <a:r>
              <a:rPr lang="en-US" altLang="en-US" sz="1000" dirty="0" smtClean="0">
                <a:solidFill>
                  <a:schemeClr val="bg1"/>
                </a:solidFill>
                <a:latin typeface="Arial" pitchFamily="34" charset="0"/>
                <a:ea typeface="ＭＳ Ｐゴシック" pitchFamily="34" charset="-128"/>
              </a:rPr>
              <a:t>|  </a:t>
            </a:r>
            <a:fld id="{4A0DA150-4CAA-42FB-A856-2697B96EE551}" type="slidenum">
              <a:rPr lang="en-US" altLang="en-US" sz="1000">
                <a:solidFill>
                  <a:schemeClr val="bg1"/>
                </a:solidFill>
                <a:latin typeface="Arial" pitchFamily="34" charset="0"/>
                <a:ea typeface="ＭＳ Ｐゴシック" pitchFamily="34" charset="-128"/>
              </a:rPr>
              <a:pPr algn="r"/>
              <a:t>19</a:t>
            </a:fld>
            <a:endParaRPr lang="en-US" altLang="en-US" sz="1000" dirty="0">
              <a:solidFill>
                <a:schemeClr val="bg1"/>
              </a:solidFill>
              <a:latin typeface="Arial" pitchFamily="34" charset="0"/>
              <a:ea typeface="ＭＳ Ｐゴシック" pitchFamily="34" charset="-128"/>
            </a:endParaRPr>
          </a:p>
        </p:txBody>
      </p:sp>
    </p:spTree>
    <p:extLst>
      <p:ext uri="{BB962C8B-B14F-4D97-AF65-F5344CB8AC3E}">
        <p14:creationId xmlns:p14="http://schemas.microsoft.com/office/powerpoint/2010/main" val="74138465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09800"/>
            <a:ext cx="7772400" cy="3559175"/>
          </a:xfrm>
        </p:spPr>
        <p:txBody>
          <a:bodyPr>
            <a:normAutofit/>
          </a:bodyPr>
          <a:lstStyle/>
          <a:p>
            <a:pPr algn="ctr"/>
            <a:r>
              <a:rPr lang="en-AU" dirty="0" smtClean="0"/>
              <a:t>How do we HELP classroom teachers to improve the quality of Their </a:t>
            </a:r>
            <a:br>
              <a:rPr lang="en-AU" dirty="0" smtClean="0"/>
            </a:br>
            <a:r>
              <a:rPr lang="en-AU" dirty="0" smtClean="0"/>
              <a:t>assessment tasks?</a:t>
            </a:r>
            <a:endParaRPr lang="en-AU" dirty="0"/>
          </a:p>
        </p:txBody>
      </p:sp>
    </p:spTree>
    <p:extLst>
      <p:ext uri="{BB962C8B-B14F-4D97-AF65-F5344CB8AC3E}">
        <p14:creationId xmlns:p14="http://schemas.microsoft.com/office/powerpoint/2010/main" val="11146781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
          <p:cNvSpPr txBox="1">
            <a:spLocks noChangeArrowheads="1"/>
          </p:cNvSpPr>
          <p:nvPr/>
        </p:nvSpPr>
        <p:spPr bwMode="auto">
          <a:xfrm>
            <a:off x="323850" y="581025"/>
            <a:ext cx="820737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90000"/>
              </a:lnSpc>
              <a:spcAft>
                <a:spcPct val="40000"/>
              </a:spcAft>
              <a:buFontTx/>
              <a:buNone/>
              <a:defRPr/>
            </a:pPr>
            <a:r>
              <a:rPr lang="en-US" sz="3500" spc="-300" dirty="0">
                <a:solidFill>
                  <a:srgbClr val="000000"/>
                </a:solidFill>
                <a:latin typeface="Arial Black" charset="0"/>
                <a:ea typeface="ＭＳ Ｐゴシック" charset="0"/>
                <a:cs typeface="Arial Black" charset="0"/>
              </a:rPr>
              <a:t>E</a:t>
            </a:r>
            <a:r>
              <a:rPr lang="en-US" sz="3500" spc="-300" dirty="0" smtClean="0">
                <a:solidFill>
                  <a:srgbClr val="000000"/>
                </a:solidFill>
                <a:latin typeface="Arial Black" charset="0"/>
                <a:ea typeface="ＭＳ Ｐゴシック" charset="0"/>
                <a:cs typeface="Arial Black" charset="0"/>
              </a:rPr>
              <a:t>xample QT coding scale</a:t>
            </a:r>
            <a:endParaRPr lang="en-US" sz="3500" spc="-300" dirty="0">
              <a:solidFill>
                <a:srgbClr val="000000"/>
              </a:solidFill>
              <a:latin typeface="Arial Black" charset="0"/>
              <a:ea typeface="ＭＳ Ｐゴシック" charset="0"/>
              <a:cs typeface="Arial Black" charset="0"/>
            </a:endParaRPr>
          </a:p>
        </p:txBody>
      </p:sp>
      <p:sp>
        <p:nvSpPr>
          <p:cNvPr id="3" name="Rectangle 3"/>
          <p:cNvSpPr>
            <a:spLocks noChangeArrowheads="1"/>
          </p:cNvSpPr>
          <p:nvPr/>
        </p:nvSpPr>
        <p:spPr bwMode="auto">
          <a:xfrm>
            <a:off x="323850" y="6524625"/>
            <a:ext cx="8496300" cy="333375"/>
          </a:xfrm>
          <a:prstGeom prst="rect">
            <a:avLst/>
          </a:prstGeom>
          <a:solidFill>
            <a:schemeClr val="tx1">
              <a:lumMod val="65000"/>
              <a:lumOff val="35000"/>
            </a:schemeClr>
          </a:solidFill>
          <a:ln>
            <a:noFill/>
          </a:ln>
          <a:extLst/>
        </p:spPr>
        <p:txBody>
          <a:bodyPr/>
          <a:lstStyle/>
          <a:p>
            <a:pPr fontAlgn="auto">
              <a:spcBef>
                <a:spcPts val="0"/>
              </a:spcBef>
              <a:spcAft>
                <a:spcPts val="0"/>
              </a:spcAft>
              <a:defRPr/>
            </a:pPr>
            <a:endParaRPr lang="en-US" dirty="0">
              <a:solidFill>
                <a:schemeClr val="accent1"/>
              </a:solidFill>
              <a:latin typeface="+mn-lt"/>
              <a:cs typeface="+mn-cs"/>
            </a:endParaRPr>
          </a:p>
        </p:txBody>
      </p:sp>
      <p:sp>
        <p:nvSpPr>
          <p:cNvPr id="12292" name="Rectangle 3"/>
          <p:cNvSpPr txBox="1">
            <a:spLocks noChangeArrowheads="1"/>
          </p:cNvSpPr>
          <p:nvPr/>
        </p:nvSpPr>
        <p:spPr bwMode="auto">
          <a:xfrm>
            <a:off x="863600" y="5926138"/>
            <a:ext cx="7416800" cy="323850"/>
          </a:xfrm>
          <a:prstGeom prst="rect">
            <a:avLst/>
          </a:prstGeom>
          <a:noFill/>
          <a:ln w="9525">
            <a:noFill/>
            <a:miter lim="800000"/>
            <a:headEnd/>
            <a:tailEnd/>
          </a:ln>
        </p:spPr>
        <p:txBody>
          <a:bodyPr/>
          <a:lstStyle/>
          <a:p>
            <a:pPr marL="342900" indent="-342900">
              <a:lnSpc>
                <a:spcPct val="90000"/>
              </a:lnSpc>
              <a:spcBef>
                <a:spcPct val="20000"/>
              </a:spcBef>
              <a:spcAft>
                <a:spcPct val="40000"/>
              </a:spcAft>
            </a:pPr>
            <a:r>
              <a:rPr lang="en-US" altLang="en-US" sz="1400">
                <a:solidFill>
                  <a:srgbClr val="000000"/>
                </a:solidFill>
                <a:latin typeface="Arial Narrow" pitchFamily="34" charset="0"/>
                <a:ea typeface="ＭＳ Ｐゴシック" pitchFamily="34" charset="-128"/>
              </a:rPr>
              <a:t>(NSW DEC, 2003)</a:t>
            </a:r>
          </a:p>
        </p:txBody>
      </p:sp>
      <p:graphicFrame>
        <p:nvGraphicFramePr>
          <p:cNvPr id="10" name="Table 9"/>
          <p:cNvGraphicFramePr>
            <a:graphicFrameLocks noGrp="1"/>
          </p:cNvGraphicFramePr>
          <p:nvPr>
            <p:extLst>
              <p:ext uri="{D42A27DB-BD31-4B8C-83A1-F6EECF244321}">
                <p14:modId xmlns:p14="http://schemas.microsoft.com/office/powerpoint/2010/main" val="1878272533"/>
              </p:ext>
            </p:extLst>
          </p:nvPr>
        </p:nvGraphicFramePr>
        <p:xfrm>
          <a:off x="863600" y="1392238"/>
          <a:ext cx="7416800" cy="4808249"/>
        </p:xfrm>
        <a:graphic>
          <a:graphicData uri="http://schemas.openxmlformats.org/drawingml/2006/table">
            <a:tbl>
              <a:tblPr firstRow="1" bandRow="1">
                <a:tableStyleId>{F5AB1C69-6EDB-4FF4-983F-18BD219EF322}</a:tableStyleId>
              </a:tblPr>
              <a:tblGrid>
                <a:gridCol w="846448"/>
                <a:gridCol w="6570352"/>
              </a:tblGrid>
              <a:tr h="944850">
                <a:tc gridSpan="2">
                  <a:txBody>
                    <a:bodyPr/>
                    <a:lstStyle/>
                    <a:p>
                      <a:pPr marL="0" indent="0" algn="l">
                        <a:buFont typeface="+mj-lt"/>
                        <a:buNone/>
                      </a:pPr>
                      <a:r>
                        <a:rPr lang="en-AU" sz="2000" spc="0" dirty="0" smtClean="0">
                          <a:latin typeface="Arial Narrow" panose="020B0606020202030204" pitchFamily="34" charset="0"/>
                        </a:rPr>
                        <a:t>Explicit Quality Criteria        </a:t>
                      </a:r>
                      <a:r>
                        <a:rPr lang="en-AU" sz="2000" spc="0" baseline="0" dirty="0" smtClean="0">
                          <a:latin typeface="Arial Narrow" panose="020B0606020202030204" pitchFamily="34" charset="0"/>
                        </a:rPr>
                        <a:t>Dimension  = Quality Learning Environment</a:t>
                      </a:r>
                      <a:endParaRPr lang="en-AU" sz="2000" spc="0" dirty="0" smtClean="0">
                        <a:latin typeface="Arial Narrow" panose="020B0606020202030204" pitchFamily="34" charset="0"/>
                      </a:endParaRPr>
                    </a:p>
                    <a:p>
                      <a:pPr marL="0" indent="0" algn="l">
                        <a:buFont typeface="+mj-lt"/>
                        <a:buNone/>
                      </a:pPr>
                      <a:r>
                        <a:rPr kumimoji="0" lang="en-AU" sz="1800" u="none" strike="noStrike" cap="none" normalizeH="0" baseline="0" dirty="0" smtClean="0">
                          <a:ln>
                            <a:noFill/>
                          </a:ln>
                          <a:effectLst/>
                          <a:latin typeface="Arial Narrow" panose="020B0606020202030204" pitchFamily="34" charset="0"/>
                        </a:rPr>
                        <a:t>To what extent does the task provide explicit criteria for the quality of work which students are expected to produce, and use those criteria as a reference point for assessing the students’ work?</a:t>
                      </a:r>
                      <a:endParaRPr lang="en-AU" sz="1800" b="1" spc="-150" dirty="0">
                        <a:solidFill>
                          <a:schemeClr val="tx1"/>
                        </a:solidFill>
                        <a:latin typeface="Arial Narrow" panose="020B0606020202030204" pitchFamily="34" charset="0"/>
                      </a:endParaRPr>
                    </a:p>
                  </a:txBody>
                  <a:tcPr marL="91434" marR="91434" marT="45719" marB="45719" anchor="ctr"/>
                </a:tc>
                <a:tc hMerge="1">
                  <a:txBody>
                    <a:bodyPr/>
                    <a:lstStyle/>
                    <a:p>
                      <a:pPr marL="0" indent="0" algn="ctr">
                        <a:buFont typeface="+mj-lt"/>
                        <a:buNone/>
                      </a:pPr>
                      <a:endParaRPr lang="en-AU" sz="1800" spc="-150" dirty="0">
                        <a:solidFill>
                          <a:schemeClr val="tx1"/>
                        </a:solidFill>
                      </a:endParaRPr>
                    </a:p>
                  </a:txBody>
                  <a:tcPr marL="91434" marR="91434" marT="45725" marB="45725" anchor="ctr"/>
                </a:tc>
              </a:tr>
              <a:tr h="647729">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AU" sz="1800" u="none" strike="noStrike" cap="none" normalizeH="0" baseline="0" dirty="0" smtClean="0">
                          <a:ln>
                            <a:noFill/>
                          </a:ln>
                          <a:effectLst/>
                          <a:latin typeface="Arial Narrow" panose="020B0606020202030204" pitchFamily="34" charset="0"/>
                        </a:rPr>
                        <a:t>1</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anose="020B0606020202030204" pitchFamily="34" charset="0"/>
                        </a:rPr>
                        <a:t>No explicit statements regarding he quality of work are made. Only technical and procedural criteria are made explicit</a:t>
                      </a:r>
                      <a:endParaRPr kumimoji="0" lang="en-US" sz="1800" b="0" i="0" u="none" strike="noStrike" cap="none" normalizeH="0" baseline="0" dirty="0" smtClean="0">
                        <a:ln>
                          <a:noFill/>
                        </a:ln>
                        <a:solidFill>
                          <a:schemeClr val="tx1"/>
                        </a:solidFill>
                        <a:effectLst/>
                        <a:latin typeface="Arial Narrow" panose="020B0606020202030204" pitchFamily="34" charset="0"/>
                        <a:ea typeface="ＭＳ Ｐゴシック" pitchFamily="34" charset="-128"/>
                      </a:endParaRPr>
                    </a:p>
                  </a:txBody>
                  <a:tcPr marL="68580" marR="68580" marT="0" marB="0" anchor="ctr" horzOverflow="overflow"/>
                </a:tc>
              </a:tr>
              <a:tr h="647729">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AU" sz="1800" u="none" strike="noStrike" cap="none" normalizeH="0" baseline="0" dirty="0" smtClean="0">
                          <a:ln>
                            <a:noFill/>
                          </a:ln>
                          <a:effectLst/>
                          <a:latin typeface="Arial Narrow" panose="020B0606020202030204" pitchFamily="34" charset="0"/>
                        </a:rPr>
                        <a:t>2</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anose="020B0606020202030204" pitchFamily="34" charset="0"/>
                        </a:rPr>
                        <a:t>Only vague statements are made regarding the desired quality of work.</a:t>
                      </a:r>
                    </a:p>
                  </a:txBody>
                  <a:tcPr marL="68580" marR="68580" marT="0" marB="0" anchor="ctr" horzOverflow="overflow"/>
                </a:tc>
              </a:tr>
              <a:tr h="822932">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AU" sz="1800" u="none" strike="noStrike" cap="none" normalizeH="0" baseline="0" dirty="0" smtClean="0">
                          <a:ln>
                            <a:noFill/>
                          </a:ln>
                          <a:effectLst/>
                          <a:latin typeface="Arial Narrow" panose="020B0606020202030204" pitchFamily="34" charset="0"/>
                        </a:rPr>
                        <a:t>3</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anose="020B0606020202030204" pitchFamily="34" charset="0"/>
                        </a:rPr>
                        <a:t>Clear statements are made regarding the quality of work., but there is little elaboration of what it means to do well.</a:t>
                      </a:r>
                    </a:p>
                  </a:txBody>
                  <a:tcPr marL="68580" marR="68580" marT="0" marB="0" anchor="ctr" horzOverflow="overflow"/>
                </a:tc>
              </a:tr>
              <a:tr h="822932">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AU" sz="1800" u="none" strike="noStrike" cap="none" normalizeH="0" baseline="0" dirty="0" smtClean="0">
                          <a:ln>
                            <a:noFill/>
                          </a:ln>
                          <a:effectLst/>
                          <a:latin typeface="Arial Narrow" panose="020B0606020202030204" pitchFamily="34" charset="0"/>
                        </a:rPr>
                        <a:t>4</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anose="020B0606020202030204" pitchFamily="34" charset="0"/>
                        </a:rPr>
                        <a:t>Clear statements are made regarding the quality of work and there is some elaboration of what it means to do well.</a:t>
                      </a:r>
                    </a:p>
                  </a:txBody>
                  <a:tcPr marL="68580" marR="68580" marT="0" marB="0" anchor="ctr" horzOverflow="overflow"/>
                </a:tc>
              </a:tr>
              <a:tr h="647729">
                <a:tc>
                  <a:txBody>
                    <a:bodyPr/>
                    <a:lstStyle/>
                    <a:p>
                      <a:pPr marL="0" marR="0" lvl="0" indent="0" algn="ctr" defTabSz="457200" rtl="0" eaLnBrk="1" fontAlgn="base" latinLnBrk="0" hangingPunct="1">
                        <a:lnSpc>
                          <a:spcPct val="200000"/>
                        </a:lnSpc>
                        <a:spcBef>
                          <a:spcPct val="0"/>
                        </a:spcBef>
                        <a:spcAft>
                          <a:spcPct val="0"/>
                        </a:spcAft>
                        <a:buClrTx/>
                        <a:buSzTx/>
                        <a:buFontTx/>
                        <a:buNone/>
                        <a:tabLst/>
                      </a:pPr>
                      <a:r>
                        <a:rPr kumimoji="0" lang="en-AU" sz="1800" u="none" strike="noStrike" cap="none" normalizeH="0" baseline="0" dirty="0" smtClean="0">
                          <a:ln>
                            <a:noFill/>
                          </a:ln>
                          <a:effectLst/>
                          <a:latin typeface="Arial Narrow" panose="020B0606020202030204" pitchFamily="34" charset="0"/>
                        </a:rPr>
                        <a:t>5</a:t>
                      </a:r>
                      <a:endParaRPr kumimoji="0" lang="en-AU" sz="1800" b="0" i="0" u="none" strike="noStrike" cap="none" normalizeH="0" baseline="0" dirty="0" smtClean="0">
                        <a:ln>
                          <a:noFill/>
                        </a:ln>
                        <a:solidFill>
                          <a:schemeClr val="tx1"/>
                        </a:solidFill>
                        <a:effectLst/>
                        <a:latin typeface="Arial Narrow" panose="020B0606020202030204" pitchFamily="34" charset="0"/>
                        <a:ea typeface="Times New Roman" pitchFamily="18" charset="0"/>
                        <a:cs typeface="Verdana" pitchFamily="34" charset="0"/>
                      </a:endParaRPr>
                    </a:p>
                  </a:txBody>
                  <a:tcPr marL="68580" marR="68580" marT="0" marB="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anose="020B0606020202030204" pitchFamily="34" charset="0"/>
                        </a:rPr>
                        <a:t>Statements regarding the quality of work are made explicit and it is clear how this criteria will be used in assessing work.</a:t>
                      </a:r>
                    </a:p>
                  </a:txBody>
                  <a:tcPr marL="68580" marR="68580" marT="0" marB="0" anchor="ctr" horzOverflow="overflow"/>
                </a:tc>
              </a:tr>
            </a:tbl>
          </a:graphicData>
        </a:graphic>
      </p:graphicFrame>
      <p:sp>
        <p:nvSpPr>
          <p:cNvPr id="12315" name="TextBox 8"/>
          <p:cNvSpPr txBox="1">
            <a:spLocks noChangeArrowheads="1"/>
          </p:cNvSpPr>
          <p:nvPr/>
        </p:nvSpPr>
        <p:spPr bwMode="auto">
          <a:xfrm>
            <a:off x="3276600" y="6567488"/>
            <a:ext cx="5543550" cy="246221"/>
          </a:xfrm>
          <a:prstGeom prst="rect">
            <a:avLst/>
          </a:prstGeom>
          <a:noFill/>
          <a:ln w="9525">
            <a:noFill/>
            <a:miter lim="800000"/>
            <a:headEnd/>
            <a:tailEnd/>
          </a:ln>
        </p:spPr>
        <p:txBody>
          <a:bodyPr wrap="square">
            <a:spAutoFit/>
          </a:bodyPr>
          <a:lstStyle/>
          <a:p>
            <a:pPr algn="r"/>
            <a:r>
              <a:rPr lang="en-US" altLang="en-US" sz="1000" dirty="0">
                <a:solidFill>
                  <a:schemeClr val="bg1"/>
                </a:solidFill>
                <a:latin typeface="Arial" pitchFamily="34" charset="0"/>
                <a:ea typeface="ＭＳ Ｐゴシック" pitchFamily="34" charset="-128"/>
              </a:rPr>
              <a:t>source - </a:t>
            </a:r>
            <a:r>
              <a:rPr lang="en-AU" altLang="en-US" sz="1000" dirty="0">
                <a:solidFill>
                  <a:schemeClr val="bg1"/>
                </a:solidFill>
                <a:latin typeface="Arial" pitchFamily="34" charset="0"/>
                <a:ea typeface="ＭＳ Ｐゴシック" pitchFamily="34" charset="-128"/>
              </a:rPr>
              <a:t>Professor Jenny Gore, The University of Newcastle, Australia </a:t>
            </a:r>
            <a:r>
              <a:rPr lang="en-US" altLang="en-US" sz="1000" dirty="0" smtClean="0">
                <a:solidFill>
                  <a:schemeClr val="bg1"/>
                </a:solidFill>
                <a:latin typeface="Arial" pitchFamily="34" charset="0"/>
                <a:ea typeface="ＭＳ Ｐゴシック" pitchFamily="34" charset="-128"/>
              </a:rPr>
              <a:t>|  </a:t>
            </a:r>
            <a:fld id="{4A0DA150-4CAA-42FB-A856-2697B96EE551}" type="slidenum">
              <a:rPr lang="en-US" altLang="en-US" sz="1000">
                <a:solidFill>
                  <a:schemeClr val="bg1"/>
                </a:solidFill>
                <a:latin typeface="Arial" pitchFamily="34" charset="0"/>
                <a:ea typeface="ＭＳ Ｐゴシック" pitchFamily="34" charset="-128"/>
              </a:rPr>
              <a:pPr algn="r"/>
              <a:t>20</a:t>
            </a:fld>
            <a:endParaRPr lang="en-US" altLang="en-US" sz="1000" dirty="0">
              <a:solidFill>
                <a:schemeClr val="bg1"/>
              </a:solidFill>
              <a:latin typeface="Arial" pitchFamily="34" charset="0"/>
              <a:ea typeface="ＭＳ Ｐゴシック" pitchFamily="34" charset="-128"/>
            </a:endParaRPr>
          </a:p>
        </p:txBody>
      </p:sp>
    </p:spTree>
    <p:extLst>
      <p:ext uri="{BB962C8B-B14F-4D97-AF65-F5344CB8AC3E}">
        <p14:creationId xmlns:p14="http://schemas.microsoft.com/office/powerpoint/2010/main" val="94866343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Autofit/>
          </a:bodyPr>
          <a:lstStyle/>
          <a:p>
            <a:pPr lvl="0" fontAlgn="base">
              <a:spcAft>
                <a:spcPct val="0"/>
              </a:spcAft>
            </a:pPr>
            <a:r>
              <a:rPr lang="en-AU" altLang="en-US" sz="2400" b="1" dirty="0" smtClean="0">
                <a:latin typeface="Arial" pitchFamily="34" charset="0"/>
                <a:ea typeface="Calibri" pitchFamily="34" charset="0"/>
                <a:cs typeface="Times New Roman" pitchFamily="18" charset="0"/>
              </a:rPr>
              <a:t>QT Coding for HOT and Explicit Quality Criteria</a:t>
            </a:r>
            <a:endParaRPr lang="en-AU" altLang="en-US" sz="2400"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24850349"/>
              </p:ext>
            </p:extLst>
          </p:nvPr>
        </p:nvGraphicFramePr>
        <p:xfrm>
          <a:off x="644596" y="1818620"/>
          <a:ext cx="6553200" cy="1561731"/>
        </p:xfrm>
        <a:graphic>
          <a:graphicData uri="http://schemas.openxmlformats.org/drawingml/2006/table">
            <a:tbl>
              <a:tblPr firstRow="1" firstCol="1" bandRow="1"/>
              <a:tblGrid>
                <a:gridCol w="1248639"/>
                <a:gridCol w="3846601"/>
                <a:gridCol w="1457960"/>
              </a:tblGrid>
              <a:tr h="290064">
                <a:tc>
                  <a:txBody>
                    <a:bodyPr/>
                    <a:lstStyle/>
                    <a:p>
                      <a:pPr>
                        <a:lnSpc>
                          <a:spcPct val="115000"/>
                        </a:lnSpc>
                        <a:spcAft>
                          <a:spcPts val="0"/>
                        </a:spcAft>
                      </a:pPr>
                      <a:r>
                        <a:rPr lang="en-AU" sz="1400" b="1" dirty="0">
                          <a:effectLst/>
                          <a:latin typeface="Calibri"/>
                          <a:ea typeface="Calibri"/>
                          <a:cs typeface="Times New Roman"/>
                        </a:rPr>
                        <a:t>Element</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b="1">
                          <a:effectLst/>
                          <a:latin typeface="Calibri"/>
                          <a:ea typeface="Calibri"/>
                          <a:cs typeface="Times New Roman"/>
                        </a:rPr>
                        <a:t>Evidence</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100" b="1">
                          <a:effectLst/>
                          <a:latin typeface="Calibri"/>
                          <a:ea typeface="Calibri"/>
                          <a:cs typeface="Times New Roman"/>
                        </a:rPr>
                        <a:t>QT Code</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3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1400" dirty="0" smtClean="0">
                          <a:effectLst/>
                          <a:latin typeface="+mn-lt"/>
                          <a:ea typeface="Calibri"/>
                          <a:cs typeface="Times New Roman"/>
                        </a:rPr>
                        <a:t>1.4 Higher Order Thinking</a:t>
                      </a:r>
                      <a:endParaRPr lang="en-AU" sz="1800" dirty="0" smtClean="0">
                        <a:effectLst/>
                        <a:latin typeface="+mn-lt"/>
                        <a:ea typeface="Calibri"/>
                        <a:cs typeface="Times New Roman"/>
                      </a:endParaRPr>
                    </a:p>
                    <a:p>
                      <a:pPr>
                        <a:lnSpc>
                          <a:spcPct val="115000"/>
                        </a:lnSpc>
                        <a:spcAft>
                          <a:spcPts val="0"/>
                        </a:spcAft>
                      </a:pPr>
                      <a:endParaRPr lang="en-A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575">
                <a:tc>
                  <a:txBody>
                    <a:bodyPr/>
                    <a:lstStyle/>
                    <a:p>
                      <a:pPr>
                        <a:lnSpc>
                          <a:spcPct val="115000"/>
                        </a:lnSpc>
                        <a:spcAft>
                          <a:spcPts val="0"/>
                        </a:spcAft>
                      </a:pPr>
                      <a:r>
                        <a:rPr lang="en-AU" sz="1400" dirty="0" smtClean="0">
                          <a:effectLst/>
                          <a:latin typeface="Calibri"/>
                          <a:ea typeface="Calibri"/>
                          <a:cs typeface="Times New Roman"/>
                        </a:rPr>
                        <a:t>2.1 Explicit Quality Criteria</a:t>
                      </a:r>
                      <a:endParaRPr lang="en-A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34624035"/>
              </p:ext>
            </p:extLst>
          </p:nvPr>
        </p:nvGraphicFramePr>
        <p:xfrm>
          <a:off x="838200" y="4459923"/>
          <a:ext cx="6477000" cy="1802891"/>
        </p:xfrm>
        <a:graphic>
          <a:graphicData uri="http://schemas.openxmlformats.org/drawingml/2006/table">
            <a:tbl>
              <a:tblPr firstRow="1" firstCol="1" bandRow="1"/>
              <a:tblGrid>
                <a:gridCol w="1219200"/>
                <a:gridCol w="3962400"/>
                <a:gridCol w="1295400"/>
              </a:tblGrid>
              <a:tr h="533400">
                <a:tc>
                  <a:txBody>
                    <a:bodyPr/>
                    <a:lstStyle/>
                    <a:p>
                      <a:pPr>
                        <a:lnSpc>
                          <a:spcPct val="115000"/>
                        </a:lnSpc>
                        <a:spcAft>
                          <a:spcPts val="0"/>
                        </a:spcAft>
                      </a:pPr>
                      <a:r>
                        <a:rPr lang="en-AU" sz="1400" b="1" dirty="0">
                          <a:effectLst/>
                          <a:latin typeface="Calibri"/>
                          <a:ea typeface="Calibri"/>
                          <a:cs typeface="Times New Roman"/>
                        </a:rPr>
                        <a:t>Element</a:t>
                      </a:r>
                      <a:endParaRPr lang="en-A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b="1">
                          <a:effectLst/>
                          <a:latin typeface="Calibri"/>
                          <a:ea typeface="Calibri"/>
                          <a:cs typeface="Times New Roman"/>
                        </a:rPr>
                        <a:t>Evidence</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100" b="1">
                          <a:effectLst/>
                          <a:latin typeface="Calibri"/>
                          <a:ea typeface="Calibri"/>
                          <a:cs typeface="Times New Roman"/>
                        </a:rPr>
                        <a:t>QT Code</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39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1400" dirty="0" smtClean="0">
                          <a:effectLst/>
                          <a:latin typeface="+mn-lt"/>
                          <a:ea typeface="Calibri"/>
                          <a:cs typeface="Times New Roman"/>
                        </a:rPr>
                        <a:t>1.4 Higher Order Thinking</a:t>
                      </a:r>
                      <a:endParaRPr lang="en-AU" sz="18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nSpc>
                          <a:spcPct val="115000"/>
                        </a:lnSpc>
                        <a:spcAft>
                          <a:spcPts val="0"/>
                        </a:spcAft>
                      </a:pPr>
                      <a:r>
                        <a:rPr lang="en-AU" sz="1400" dirty="0" smtClean="0">
                          <a:effectLst/>
                          <a:latin typeface="Calibri"/>
                          <a:ea typeface="Calibri"/>
                          <a:cs typeface="Times New Roman"/>
                        </a:rPr>
                        <a:t>2.1 Explicit Quality Criteria</a:t>
                      </a:r>
                      <a:endParaRPr lang="en-A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A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819400" y="1295400"/>
            <a:ext cx="2203593" cy="523220"/>
          </a:xfrm>
          <a:prstGeom prst="rect">
            <a:avLst/>
          </a:prstGeom>
          <a:solidFill>
            <a:schemeClr val="tx1"/>
          </a:solidFill>
        </p:spPr>
        <p:txBody>
          <a:bodyPr wrap="square" lIns="91440" tIns="45720" rIns="91440" bIns="45720">
            <a:spAutoFit/>
          </a:bodyPr>
          <a:lstStyle/>
          <a:p>
            <a:pPr algn="ctr"/>
            <a:r>
              <a:rPr lang="en-US"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Version 1</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2819399" y="1295400"/>
            <a:ext cx="2203593" cy="523220"/>
          </a:xfrm>
          <a:prstGeom prst="rect">
            <a:avLst/>
          </a:prstGeom>
          <a:solidFill>
            <a:schemeClr val="tx1"/>
          </a:solidFill>
        </p:spPr>
        <p:txBody>
          <a:bodyPr wrap="square" lIns="91440" tIns="45720" rIns="91440" bIns="45720">
            <a:spAutoFit/>
          </a:bodyPr>
          <a:lstStyle/>
          <a:p>
            <a:pPr algn="ctr"/>
            <a:r>
              <a:rPr lang="en-US"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Version 1</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Rectangle 8"/>
          <p:cNvSpPr/>
          <p:nvPr/>
        </p:nvSpPr>
        <p:spPr>
          <a:xfrm>
            <a:off x="3047999" y="3733800"/>
            <a:ext cx="2203593" cy="523220"/>
          </a:xfrm>
          <a:prstGeom prst="rect">
            <a:avLst/>
          </a:prstGeom>
          <a:solidFill>
            <a:schemeClr val="tx1"/>
          </a:solidFill>
        </p:spPr>
        <p:txBody>
          <a:bodyPr wrap="square" lIns="91440" tIns="45720" rIns="91440" bIns="45720">
            <a:spAutoFit/>
          </a:bodyPr>
          <a:lstStyle/>
          <a:p>
            <a:pPr algn="ctr"/>
            <a:r>
              <a:rPr lang="en-US"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Version 2</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987429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Autofit/>
          </a:bodyPr>
          <a:lstStyle/>
          <a:p>
            <a:pPr lvl="0" fontAlgn="base">
              <a:spcAft>
                <a:spcPct val="0"/>
              </a:spcAft>
            </a:pPr>
            <a:r>
              <a:rPr lang="en-AU" altLang="en-US" sz="2400" b="1" dirty="0" smtClean="0">
                <a:latin typeface="Arial" pitchFamily="34" charset="0"/>
                <a:ea typeface="Calibri" pitchFamily="34" charset="0"/>
                <a:cs typeface="Times New Roman" pitchFamily="18" charset="0"/>
              </a:rPr>
              <a:t>Peter’s QT Coding for HOT and Explicit Quality Criteria</a:t>
            </a:r>
            <a:endParaRPr lang="en-AU" altLang="en-US" sz="2400"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53426512"/>
              </p:ext>
            </p:extLst>
          </p:nvPr>
        </p:nvGraphicFramePr>
        <p:xfrm>
          <a:off x="644596" y="1661164"/>
          <a:ext cx="6553200" cy="2095242"/>
        </p:xfrm>
        <a:graphic>
          <a:graphicData uri="http://schemas.openxmlformats.org/drawingml/2006/table">
            <a:tbl>
              <a:tblPr firstRow="1" firstCol="1" bandRow="1"/>
              <a:tblGrid>
                <a:gridCol w="1248639"/>
                <a:gridCol w="3846601"/>
                <a:gridCol w="1457960"/>
              </a:tblGrid>
              <a:tr h="290064">
                <a:tc>
                  <a:txBody>
                    <a:bodyPr/>
                    <a:lstStyle/>
                    <a:p>
                      <a:pPr>
                        <a:lnSpc>
                          <a:spcPct val="115000"/>
                        </a:lnSpc>
                        <a:spcAft>
                          <a:spcPts val="0"/>
                        </a:spcAft>
                      </a:pPr>
                      <a:r>
                        <a:rPr lang="en-AU" sz="1400" b="1" dirty="0">
                          <a:effectLst/>
                          <a:latin typeface="Calibri"/>
                          <a:ea typeface="Calibri"/>
                          <a:cs typeface="Times New Roman"/>
                        </a:rPr>
                        <a:t>Element</a:t>
                      </a: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b="1">
                          <a:effectLst/>
                          <a:latin typeface="Calibri"/>
                          <a:ea typeface="Calibri"/>
                          <a:cs typeface="Times New Roman"/>
                        </a:rPr>
                        <a:t>Evidence</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100" b="1">
                          <a:effectLst/>
                          <a:latin typeface="Calibri"/>
                          <a:ea typeface="Calibri"/>
                          <a:cs typeface="Times New Roman"/>
                        </a:rPr>
                        <a:t>QT Code</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3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1400" dirty="0" smtClean="0">
                          <a:effectLst/>
                          <a:latin typeface="+mn-lt"/>
                          <a:ea typeface="Calibri"/>
                          <a:cs typeface="Times New Roman"/>
                        </a:rPr>
                        <a:t>1.4 Higher Order Thinking</a:t>
                      </a:r>
                      <a:endParaRPr lang="en-AU" sz="1800" dirty="0" smtClean="0">
                        <a:effectLst/>
                        <a:latin typeface="+mn-lt"/>
                        <a:ea typeface="Calibri"/>
                        <a:cs typeface="Times New Roman"/>
                      </a:endParaRPr>
                    </a:p>
                    <a:p>
                      <a:pPr>
                        <a:lnSpc>
                          <a:spcPct val="115000"/>
                        </a:lnSpc>
                        <a:spcAft>
                          <a:spcPts val="0"/>
                        </a:spcAft>
                      </a:pPr>
                      <a:endParaRPr lang="en-A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1100" kern="1200" dirty="0" smtClean="0">
                          <a:solidFill>
                            <a:schemeClr val="tx1"/>
                          </a:solidFill>
                          <a:effectLst/>
                          <a:latin typeface="+mn-lt"/>
                          <a:ea typeface="+mn-ea"/>
                          <a:cs typeface="+mn-cs"/>
                        </a:rPr>
                        <a:t>Translations can be seen to require higher order thinking skills. Version 1 doesn’t seem to require thinking beyond direct translation.</a:t>
                      </a:r>
                    </a:p>
                    <a:p>
                      <a:pPr>
                        <a:lnSpc>
                          <a:spcPct val="115000"/>
                        </a:lnSpc>
                        <a:spcAft>
                          <a:spcPts val="0"/>
                        </a:spcAft>
                      </a:pP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2400" dirty="0" smtClean="0">
                          <a:effectLst/>
                          <a:latin typeface="Calibri"/>
                          <a:ea typeface="Calibri"/>
                          <a:cs typeface="Times New Roman"/>
                        </a:rPr>
                        <a:t>2</a:t>
                      </a:r>
                      <a:endParaRPr lang="en-A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275">
                <a:tc>
                  <a:txBody>
                    <a:bodyPr/>
                    <a:lstStyle/>
                    <a:p>
                      <a:pPr>
                        <a:lnSpc>
                          <a:spcPct val="115000"/>
                        </a:lnSpc>
                        <a:spcAft>
                          <a:spcPts val="0"/>
                        </a:spcAft>
                      </a:pPr>
                      <a:r>
                        <a:rPr lang="en-AU" sz="1400" dirty="0" smtClean="0">
                          <a:effectLst/>
                          <a:latin typeface="Calibri"/>
                          <a:ea typeface="Calibri"/>
                          <a:cs typeface="Times New Roman"/>
                        </a:rPr>
                        <a:t>2.1 Explicit Quality Criteria</a:t>
                      </a:r>
                      <a:endParaRPr lang="en-A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version 1, there was no clarity on the style of response expected. Is it just straight repeat of what is in the letter? The marking scheme gives you a very limited idea of what a teacher is valuing.</a:t>
                      </a:r>
                    </a:p>
                    <a:p>
                      <a:pPr>
                        <a:lnSpc>
                          <a:spcPct val="115000"/>
                        </a:lnSpc>
                        <a:spcAft>
                          <a:spcPts val="0"/>
                        </a:spcAft>
                      </a:pP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2400" dirty="0" smtClean="0">
                          <a:effectLst/>
                          <a:latin typeface="Calibri"/>
                          <a:ea typeface="Calibri"/>
                          <a:cs typeface="Times New Roman"/>
                        </a:rPr>
                        <a:t>1</a:t>
                      </a:r>
                      <a:endParaRPr lang="en-A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56997265"/>
              </p:ext>
            </p:extLst>
          </p:nvPr>
        </p:nvGraphicFramePr>
        <p:xfrm>
          <a:off x="609600" y="4459923"/>
          <a:ext cx="6705600" cy="2513838"/>
        </p:xfrm>
        <a:graphic>
          <a:graphicData uri="http://schemas.openxmlformats.org/drawingml/2006/table">
            <a:tbl>
              <a:tblPr firstRow="1" firstCol="1" bandRow="1"/>
              <a:tblGrid>
                <a:gridCol w="1447800"/>
                <a:gridCol w="3962400"/>
                <a:gridCol w="1295400"/>
              </a:tblGrid>
              <a:tr h="533400">
                <a:tc>
                  <a:txBody>
                    <a:bodyPr/>
                    <a:lstStyle/>
                    <a:p>
                      <a:pPr>
                        <a:lnSpc>
                          <a:spcPct val="115000"/>
                        </a:lnSpc>
                        <a:spcAft>
                          <a:spcPts val="0"/>
                        </a:spcAft>
                      </a:pPr>
                      <a:r>
                        <a:rPr lang="en-AU" sz="1400" b="1" dirty="0">
                          <a:effectLst/>
                          <a:latin typeface="Calibri"/>
                          <a:ea typeface="Calibri"/>
                          <a:cs typeface="Times New Roman"/>
                        </a:rPr>
                        <a:t>Element</a:t>
                      </a:r>
                      <a:endParaRPr lang="en-A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400" b="1">
                          <a:effectLst/>
                          <a:latin typeface="Calibri"/>
                          <a:ea typeface="Calibri"/>
                          <a:cs typeface="Times New Roman"/>
                        </a:rPr>
                        <a:t>Evidence</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100" b="1">
                          <a:effectLst/>
                          <a:latin typeface="Calibri"/>
                          <a:ea typeface="Calibri"/>
                          <a:cs typeface="Times New Roman"/>
                        </a:rPr>
                        <a:t>QT Code</a:t>
                      </a:r>
                      <a:endParaRPr lang="en-A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39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1400" dirty="0" smtClean="0">
                          <a:effectLst/>
                          <a:latin typeface="+mn-lt"/>
                          <a:ea typeface="Calibri"/>
                          <a:cs typeface="Times New Roman"/>
                        </a:rPr>
                        <a:t>1.4 Higher Order Thinking</a:t>
                      </a:r>
                      <a:endParaRPr lang="en-AU" sz="180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1200" kern="1200" dirty="0" smtClean="0">
                          <a:solidFill>
                            <a:schemeClr val="tx1"/>
                          </a:solidFill>
                          <a:effectLst/>
                          <a:latin typeface="+mn-lt"/>
                          <a:ea typeface="+mn-ea"/>
                          <a:cs typeface="+mn-cs"/>
                        </a:rPr>
                        <a:t>Version 2 moves from simple translation to extensive requirement of forming judgements of meaning and layered questioning. This requires reorganising, evaluating knowledge and information.</a:t>
                      </a:r>
                      <a:endParaRPr lang="en-A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2400" dirty="0" smtClean="0">
                          <a:effectLst/>
                          <a:latin typeface="Calibri"/>
                          <a:ea typeface="Calibri"/>
                          <a:cs typeface="Times New Roman"/>
                        </a:rPr>
                        <a:t>4</a:t>
                      </a:r>
                      <a:endParaRPr lang="en-A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nSpc>
                          <a:spcPct val="115000"/>
                        </a:lnSpc>
                        <a:spcAft>
                          <a:spcPts val="0"/>
                        </a:spcAft>
                      </a:pPr>
                      <a:r>
                        <a:rPr lang="en-AU" sz="1400" dirty="0" smtClean="0">
                          <a:effectLst/>
                          <a:latin typeface="Calibri"/>
                          <a:ea typeface="Calibri"/>
                          <a:cs typeface="Times New Roman"/>
                        </a:rPr>
                        <a:t>2.1 Explicit Quality Criteria</a:t>
                      </a:r>
                      <a:endParaRPr lang="en-A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version 2 still isn’t explicit in what length or depth or type of response is required for each question or what weighting there is</a:t>
                      </a:r>
                      <a:r>
                        <a:rPr lang="en-AU" sz="18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Still lacking explicit weighting and indication of depth required and style of response expected.</a:t>
                      </a:r>
                    </a:p>
                    <a:p>
                      <a:pPr>
                        <a:lnSpc>
                          <a:spcPct val="115000"/>
                        </a:lnSpc>
                        <a:spcAft>
                          <a:spcPts val="0"/>
                        </a:spcAft>
                      </a:pPr>
                      <a:endParaRPr lang="en-A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2400" dirty="0" smtClean="0">
                          <a:effectLst/>
                          <a:latin typeface="Calibri"/>
                          <a:ea typeface="Calibri"/>
                          <a:cs typeface="Times New Roman"/>
                        </a:rPr>
                        <a:t>1</a:t>
                      </a:r>
                      <a:endParaRPr lang="en-A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2854395" y="1143000"/>
            <a:ext cx="2203593" cy="523220"/>
          </a:xfrm>
          <a:prstGeom prst="rect">
            <a:avLst/>
          </a:prstGeom>
          <a:solidFill>
            <a:schemeClr val="tx1"/>
          </a:solidFill>
        </p:spPr>
        <p:txBody>
          <a:bodyPr wrap="square" lIns="91440" tIns="45720" rIns="91440" bIns="45720">
            <a:spAutoFit/>
          </a:bodyPr>
          <a:lstStyle/>
          <a:p>
            <a:pPr algn="ctr"/>
            <a:r>
              <a:rPr lang="en-US"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Version 1</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Rectangle 8"/>
          <p:cNvSpPr/>
          <p:nvPr/>
        </p:nvSpPr>
        <p:spPr>
          <a:xfrm>
            <a:off x="3047998" y="3962400"/>
            <a:ext cx="2203593" cy="523220"/>
          </a:xfrm>
          <a:prstGeom prst="rect">
            <a:avLst/>
          </a:prstGeom>
          <a:solidFill>
            <a:schemeClr val="tx1"/>
          </a:solidFill>
        </p:spPr>
        <p:txBody>
          <a:bodyPr wrap="square" lIns="91440" tIns="45720" rIns="91440" bIns="45720">
            <a:spAutoFit/>
          </a:bodyPr>
          <a:lstStyle/>
          <a:p>
            <a:pPr algn="ctr"/>
            <a:r>
              <a:rPr lang="en-US"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Version 2</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030938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the coding do?</a:t>
            </a:r>
            <a:endParaRPr lang="en-AU"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AU" dirty="0" smtClean="0"/>
              <a:t>It guides the professional conversation to allow review and reflection of </a:t>
            </a:r>
            <a:r>
              <a:rPr lang="en-AU" u="sng" dirty="0" smtClean="0"/>
              <a:t>the quality of </a:t>
            </a:r>
            <a:r>
              <a:rPr lang="en-AU" dirty="0" smtClean="0"/>
              <a:t>the </a:t>
            </a:r>
            <a:r>
              <a:rPr lang="en-AU" dirty="0" smtClean="0"/>
              <a:t>assessment task</a:t>
            </a:r>
            <a:r>
              <a:rPr lang="en-AU" dirty="0" smtClean="0"/>
              <a:t>.</a:t>
            </a:r>
          </a:p>
          <a:p>
            <a:r>
              <a:rPr lang="en-AU" dirty="0" smtClean="0"/>
              <a:t>It scaffolds an approach on how to build the quality of the task</a:t>
            </a:r>
            <a:endParaRPr lang="en-AU" dirty="0" smtClean="0"/>
          </a:p>
          <a:p>
            <a:r>
              <a:rPr lang="en-AU" dirty="0" smtClean="0"/>
              <a:t>It empowers the teacher to reflect on </a:t>
            </a:r>
          </a:p>
          <a:p>
            <a:pPr lvl="1"/>
            <a:r>
              <a:rPr lang="en-AU" dirty="0" smtClean="0"/>
              <a:t>The purpose of the </a:t>
            </a:r>
            <a:r>
              <a:rPr lang="en-AU" dirty="0" smtClean="0"/>
              <a:t>task</a:t>
            </a:r>
          </a:p>
          <a:p>
            <a:pPr lvl="1"/>
            <a:r>
              <a:rPr lang="en-AU" dirty="0" smtClean="0"/>
              <a:t>What you value </a:t>
            </a:r>
            <a:r>
              <a:rPr lang="en-AU" dirty="0" smtClean="0"/>
              <a:t>and what you want students to </a:t>
            </a:r>
            <a:r>
              <a:rPr lang="en-AU" dirty="0" smtClean="0"/>
              <a:t>value</a:t>
            </a:r>
            <a:endParaRPr lang="en-AU" dirty="0" smtClean="0"/>
          </a:p>
          <a:p>
            <a:pPr lvl="1"/>
            <a:r>
              <a:rPr lang="en-AU" dirty="0" smtClean="0"/>
              <a:t>The need for tweaking</a:t>
            </a:r>
            <a:endParaRPr lang="en-AU" dirty="0" smtClean="0"/>
          </a:p>
          <a:p>
            <a:pPr lvl="1"/>
            <a:r>
              <a:rPr lang="en-AU" dirty="0" smtClean="0"/>
              <a:t>How </a:t>
            </a:r>
            <a:r>
              <a:rPr lang="en-AU" dirty="0" smtClean="0"/>
              <a:t>the item fits </a:t>
            </a:r>
            <a:r>
              <a:rPr lang="en-AU" dirty="0" smtClean="0"/>
              <a:t>in with other tasks</a:t>
            </a:r>
          </a:p>
          <a:p>
            <a:pPr lvl="1"/>
            <a:r>
              <a:rPr lang="en-AU" dirty="0" smtClean="0"/>
              <a:t>Ideas presented by </a:t>
            </a:r>
            <a:r>
              <a:rPr lang="en-AU" dirty="0" smtClean="0"/>
              <a:t>others</a:t>
            </a:r>
          </a:p>
          <a:p>
            <a:pPr lvl="1"/>
            <a:endParaRPr lang="en-AU" dirty="0"/>
          </a:p>
          <a:p>
            <a:endParaRPr lang="en-A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Comment on the process</a:t>
            </a:r>
            <a:endParaRPr lang="en-AU" dirty="0"/>
          </a:p>
        </p:txBody>
      </p:sp>
      <p:sp>
        <p:nvSpPr>
          <p:cNvPr id="3" name="Content Placeholder 2"/>
          <p:cNvSpPr>
            <a:spLocks noGrp="1"/>
          </p:cNvSpPr>
          <p:nvPr>
            <p:ph idx="1"/>
          </p:nvPr>
        </p:nvSpPr>
        <p:spPr/>
        <p:txBody>
          <a:bodyPr>
            <a:normAutofit fontScale="92500"/>
          </a:bodyPr>
          <a:lstStyle/>
          <a:p>
            <a:r>
              <a:rPr lang="en-AU" dirty="0" smtClean="0"/>
              <a:t>The coding is powerful as a tool to guide, inform and lead a conversation.</a:t>
            </a:r>
          </a:p>
          <a:p>
            <a:r>
              <a:rPr lang="en-AU" dirty="0" smtClean="0"/>
              <a:t>Its explicit nature creates a consistent frame of reference that has been researched and is known to improve student outcomes if consistently adhered to for all age groups and subject areas.</a:t>
            </a:r>
          </a:p>
          <a:p>
            <a:r>
              <a:rPr lang="en-AU" dirty="0" smtClean="0"/>
              <a:t>I claim this pedagogical framework </a:t>
            </a:r>
            <a:r>
              <a:rPr lang="en-AU" u="sng" dirty="0" smtClean="0"/>
              <a:t>allows teachers to know </a:t>
            </a:r>
            <a:r>
              <a:rPr lang="en-AU" dirty="0" smtClean="0"/>
              <a:t>if the assessment tasks they design are quality items or not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dirty="0" smtClean="0"/>
              <a:t>Wonderful outcomes can be the result</a:t>
            </a:r>
            <a:endParaRPr lang="en-AU" sz="3200" dirty="0"/>
          </a:p>
        </p:txBody>
      </p:sp>
      <p:sp>
        <p:nvSpPr>
          <p:cNvPr id="3" name="Rectangle 2"/>
          <p:cNvSpPr/>
          <p:nvPr/>
        </p:nvSpPr>
        <p:spPr>
          <a:xfrm>
            <a:off x="614246" y="5811200"/>
            <a:ext cx="8001000" cy="261610"/>
          </a:xfrm>
          <a:prstGeom prst="rect">
            <a:avLst/>
          </a:prstGeom>
        </p:spPr>
        <p:txBody>
          <a:bodyPr wrap="square">
            <a:spAutoFit/>
          </a:bodyPr>
          <a:lstStyle/>
          <a:p>
            <a:r>
              <a:rPr lang="en-AU" sz="1100" dirty="0"/>
              <a:t>http://www.beautifulaccommodation.com/blog/australias-best-beach-houses</a:t>
            </a:r>
          </a:p>
        </p:txBody>
      </p:sp>
      <p:pic>
        <p:nvPicPr>
          <p:cNvPr id="1026" name="Picture 2" descr="http://www.beautifulaccommodation.com/images/properties/qld/East%20Bedarra%20Island%20Retreat/2.jpg?bc_t=zv6tuS84l%2f43EPZyRw%2bWq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65011"/>
            <a:ext cx="7467600" cy="399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03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23850" y="6524625"/>
            <a:ext cx="8496300" cy="333375"/>
          </a:xfrm>
          <a:prstGeom prst="rect">
            <a:avLst/>
          </a:prstGeom>
          <a:solidFill>
            <a:schemeClr val="tx1">
              <a:lumMod val="65000"/>
              <a:lumOff val="35000"/>
            </a:schemeClr>
          </a:solidFill>
          <a:ln>
            <a:noFill/>
          </a:ln>
          <a:extLst/>
        </p:spPr>
        <p:txBody>
          <a:bodyPr/>
          <a:lstStyle/>
          <a:p>
            <a:pPr fontAlgn="auto">
              <a:spcBef>
                <a:spcPts val="0"/>
              </a:spcBef>
              <a:spcAft>
                <a:spcPts val="0"/>
              </a:spcAft>
              <a:defRPr/>
            </a:pPr>
            <a:endParaRPr lang="en-US" dirty="0">
              <a:solidFill>
                <a:schemeClr val="accent1"/>
              </a:solidFill>
              <a:latin typeface="+mn-lt"/>
              <a:cs typeface="+mn-cs"/>
            </a:endParaRPr>
          </a:p>
        </p:txBody>
      </p:sp>
      <p:sp>
        <p:nvSpPr>
          <p:cNvPr id="10" name="Rectangle 3"/>
          <p:cNvSpPr txBox="1">
            <a:spLocks noChangeArrowheads="1"/>
          </p:cNvSpPr>
          <p:nvPr/>
        </p:nvSpPr>
        <p:spPr bwMode="auto">
          <a:xfrm>
            <a:off x="323850" y="581025"/>
            <a:ext cx="719772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90000"/>
              </a:lnSpc>
              <a:spcAft>
                <a:spcPct val="40000"/>
              </a:spcAft>
              <a:buFontTx/>
              <a:buNone/>
              <a:defRPr/>
            </a:pPr>
            <a:r>
              <a:rPr lang="en-US" sz="3500" spc="-300" dirty="0" smtClean="0">
                <a:solidFill>
                  <a:srgbClr val="000000"/>
                </a:solidFill>
                <a:latin typeface="Arial Black" charset="0"/>
                <a:ea typeface="ＭＳ Ｐゴシック" charset="0"/>
                <a:cs typeface="Arial Black" charset="0"/>
              </a:rPr>
              <a:t>References</a:t>
            </a:r>
            <a:endParaRPr lang="en-US" sz="3500" spc="-300" dirty="0">
              <a:solidFill>
                <a:srgbClr val="000000"/>
              </a:solidFill>
              <a:latin typeface="Arial Black" charset="0"/>
              <a:ea typeface="ＭＳ Ｐゴシック" charset="0"/>
              <a:cs typeface="Arial Black" charset="0"/>
            </a:endParaRPr>
          </a:p>
        </p:txBody>
      </p:sp>
      <p:sp>
        <p:nvSpPr>
          <p:cNvPr id="11" name="Rectangle 10"/>
          <p:cNvSpPr>
            <a:spLocks noChangeArrowheads="1"/>
          </p:cNvSpPr>
          <p:nvPr/>
        </p:nvSpPr>
        <p:spPr bwMode="auto">
          <a:xfrm>
            <a:off x="463550" y="1428750"/>
            <a:ext cx="82169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360000" indent="-457200" fontAlgn="auto">
              <a:spcBef>
                <a:spcPts val="0"/>
              </a:spcBef>
              <a:spcAft>
                <a:spcPts val="0"/>
              </a:spcAft>
              <a:defRPr/>
            </a:pPr>
            <a:r>
              <a:rPr lang="en-AU" sz="1600" dirty="0">
                <a:latin typeface="Arial Narrow" panose="020B0606020202030204" pitchFamily="34" charset="0"/>
                <a:cs typeface="+mn-cs"/>
              </a:rPr>
              <a:t> </a:t>
            </a:r>
            <a:r>
              <a:rPr lang="en-AU" sz="1600" dirty="0" smtClean="0"/>
              <a:t>Bowe</a:t>
            </a:r>
            <a:r>
              <a:rPr lang="en-AU" sz="1600" dirty="0"/>
              <a:t>, J. M., &amp; Gore, J. M. (2012, April). </a:t>
            </a:r>
            <a:r>
              <a:rPr lang="en-AU" sz="1600" i="1" dirty="0"/>
              <a:t>Reassembling teacher professional learning</a:t>
            </a:r>
            <a:r>
              <a:rPr lang="en-AU" sz="1600" dirty="0"/>
              <a:t>. Paper presented at the American Educational Research Association Annual Meeting, Vancouver, Canada.</a:t>
            </a:r>
          </a:p>
          <a:p>
            <a:pPr marL="360000" indent="-457200" fontAlgn="auto">
              <a:spcBef>
                <a:spcPts val="0"/>
              </a:spcBef>
              <a:spcAft>
                <a:spcPts val="0"/>
              </a:spcAft>
              <a:defRPr/>
            </a:pPr>
            <a:endParaRPr lang="en-AU" sz="800" dirty="0"/>
          </a:p>
          <a:p>
            <a:pPr marL="360000" indent="-457200" fontAlgn="auto">
              <a:spcBef>
                <a:spcPts val="0"/>
              </a:spcBef>
              <a:spcAft>
                <a:spcPts val="0"/>
              </a:spcAft>
              <a:defRPr/>
            </a:pPr>
            <a:r>
              <a:rPr lang="en-AU" sz="1600" dirty="0"/>
              <a:t>City, E. A., Elmore, R. F., </a:t>
            </a:r>
            <a:r>
              <a:rPr lang="en-AU" sz="1600" dirty="0" err="1"/>
              <a:t>Fiarman</a:t>
            </a:r>
            <a:r>
              <a:rPr lang="en-AU" sz="1600" dirty="0"/>
              <a:t>, S. E., &amp; </a:t>
            </a:r>
            <a:r>
              <a:rPr lang="en-AU" sz="1600" dirty="0" err="1"/>
              <a:t>Teitel</a:t>
            </a:r>
            <a:r>
              <a:rPr lang="en-AU" sz="1600" dirty="0"/>
              <a:t>, L. (2009). </a:t>
            </a:r>
            <a:r>
              <a:rPr lang="en-AU" sz="1600" i="1" dirty="0"/>
              <a:t>Instructional rounds in education: A network approach to improving teaching and learning</a:t>
            </a:r>
            <a:r>
              <a:rPr lang="en-AU" sz="1600" dirty="0"/>
              <a:t>. Cambridge, MA: Harvard Education</a:t>
            </a:r>
            <a:r>
              <a:rPr lang="en-AU" sz="1600" dirty="0" smtClean="0"/>
              <a:t>.</a:t>
            </a:r>
          </a:p>
          <a:p>
            <a:pPr marL="360000" indent="-457200" fontAlgn="auto">
              <a:spcBef>
                <a:spcPts val="0"/>
              </a:spcBef>
              <a:spcAft>
                <a:spcPts val="0"/>
              </a:spcAft>
              <a:defRPr/>
            </a:pPr>
            <a:endParaRPr lang="en-AU" sz="800" dirty="0" smtClean="0"/>
          </a:p>
          <a:p>
            <a:pPr marL="358775" indent="-457200"/>
            <a:r>
              <a:rPr lang="en-AU" altLang="en-US" sz="1600" dirty="0"/>
              <a:t>Elmore, R. F. (2007). Professional networks and school improvement. </a:t>
            </a:r>
            <a:r>
              <a:rPr lang="en-AU" altLang="en-US" sz="1600" i="1" dirty="0"/>
              <a:t>School Administrator, 64</a:t>
            </a:r>
            <a:r>
              <a:rPr lang="en-AU" altLang="en-US" sz="1600" dirty="0"/>
              <a:t>(4), 20–25. </a:t>
            </a:r>
            <a:endParaRPr lang="en-AU" altLang="en-US" sz="1600" dirty="0" smtClean="0"/>
          </a:p>
          <a:p>
            <a:pPr marL="358775" indent="-457200"/>
            <a:endParaRPr lang="en-AU" altLang="en-US" sz="800" dirty="0"/>
          </a:p>
          <a:p>
            <a:pPr marL="358775" indent="-457200"/>
            <a:r>
              <a:rPr lang="en-AU" altLang="en-US" sz="1600" dirty="0" smtClean="0"/>
              <a:t>Gore</a:t>
            </a:r>
            <a:r>
              <a:rPr lang="en-AU" altLang="en-US" sz="1600" dirty="0"/>
              <a:t>, J. M. (2007). Improving pedagogy: Challenges of moving teachers toward higher levels of Quality Teaching. In J. Butcher &amp; J. Asher (Eds.), </a:t>
            </a:r>
            <a:r>
              <a:rPr lang="en-AU" altLang="en-US" sz="1600" i="1" dirty="0"/>
              <a:t>Making a difference: Challenges for teachers, teaching and teacher education</a:t>
            </a:r>
            <a:r>
              <a:rPr lang="en-AU" altLang="en-US" sz="1600" dirty="0"/>
              <a:t> (pp. 15-33). New York: Sense</a:t>
            </a:r>
            <a:r>
              <a:rPr lang="en-AU" altLang="en-US" sz="1600" dirty="0" smtClean="0"/>
              <a:t>.</a:t>
            </a:r>
          </a:p>
          <a:p>
            <a:pPr marL="358775" indent="-457200"/>
            <a:endParaRPr lang="en-AU" altLang="en-US" sz="1600" dirty="0"/>
          </a:p>
          <a:p>
            <a:pPr marL="358775" indent="-457200"/>
            <a:r>
              <a:rPr lang="en-AU" altLang="en-US" sz="1600" dirty="0"/>
              <a:t>Gore, J., Bowe, J., Mockler, N., Smith, M., Ellis, H., &amp; Lyell, A. (2013). </a:t>
            </a:r>
            <a:r>
              <a:rPr lang="en-AU" altLang="en-US" sz="1600" i="1" dirty="0"/>
              <a:t>Investigating ‘Quality Teaching Rounds’ to support teacher professional learning: Research report</a:t>
            </a:r>
            <a:r>
              <a:rPr lang="en-AU" altLang="en-US" sz="1600" dirty="0"/>
              <a:t>. Newcastle, NSW: The University of Newcastle</a:t>
            </a:r>
            <a:r>
              <a:rPr lang="en-AU" altLang="en-US" sz="1600" dirty="0" smtClean="0"/>
              <a:t>.</a:t>
            </a:r>
          </a:p>
          <a:p>
            <a:pPr marL="358775" indent="-457200"/>
            <a:endParaRPr lang="en-AU" altLang="en-US" sz="800" dirty="0"/>
          </a:p>
          <a:p>
            <a:pPr marL="358775" indent="-457200"/>
            <a:r>
              <a:rPr lang="en-AU" altLang="en-US" sz="1600" dirty="0" err="1"/>
              <a:t>Ladwig</a:t>
            </a:r>
            <a:r>
              <a:rPr lang="en-AU" altLang="en-US" sz="1600" dirty="0"/>
              <a:t>, J. G. (2005).  Monitoring the quality of pedagogy. </a:t>
            </a:r>
            <a:r>
              <a:rPr lang="en-AU" altLang="en-US" sz="1600" i="1" dirty="0"/>
              <a:t>Leading and Managing, 11</a:t>
            </a:r>
            <a:r>
              <a:rPr lang="en-AU" altLang="en-US" sz="1600" dirty="0"/>
              <a:t>(2), 70–83. </a:t>
            </a:r>
          </a:p>
          <a:p>
            <a:pPr marL="360000" indent="-457200" fontAlgn="auto">
              <a:spcBef>
                <a:spcPts val="0"/>
              </a:spcBef>
              <a:spcAft>
                <a:spcPts val="0"/>
              </a:spcAft>
              <a:defRPr/>
            </a:pPr>
            <a:endParaRPr lang="en-AU" sz="800" dirty="0"/>
          </a:p>
          <a:p>
            <a:pPr marL="360000" indent="-457200">
              <a:defRPr/>
            </a:pPr>
            <a:r>
              <a:rPr lang="en-AU" sz="1600" dirty="0"/>
              <a:t> </a:t>
            </a:r>
            <a:r>
              <a:rPr lang="en-AU" altLang="en-US" sz="1600" dirty="0"/>
              <a:t>NSW Department of Education and Training (2003). </a:t>
            </a:r>
            <a:r>
              <a:rPr lang="en-AU" altLang="en-US" sz="1600" i="1" dirty="0"/>
              <a:t>Quality teaching in NSW public schools: A classroom practice guide</a:t>
            </a:r>
            <a:r>
              <a:rPr lang="en-AU" altLang="en-US" sz="1600" dirty="0"/>
              <a:t>. Sydney, Australia: Author</a:t>
            </a:r>
            <a:r>
              <a:rPr lang="en-AU" altLang="en-US" sz="1600" dirty="0">
                <a:latin typeface="Arial Narrow" pitchFamily="34" charset="0"/>
              </a:rPr>
              <a:t>.</a:t>
            </a:r>
          </a:p>
          <a:p>
            <a:pPr marL="360000" indent="-457200" fontAlgn="auto">
              <a:spcBef>
                <a:spcPts val="0"/>
              </a:spcBef>
              <a:spcAft>
                <a:spcPts val="0"/>
              </a:spcAft>
              <a:defRPr/>
            </a:pPr>
            <a:endParaRPr lang="en-AU" sz="1500" dirty="0">
              <a:latin typeface="Arial Narrow" panose="020B0606020202030204" pitchFamily="34" charset="0"/>
              <a:cs typeface="+mn-cs"/>
            </a:endParaRPr>
          </a:p>
          <a:p>
            <a:pPr marL="360000" indent="-457200" fontAlgn="auto">
              <a:spcBef>
                <a:spcPts val="0"/>
              </a:spcBef>
              <a:spcAft>
                <a:spcPts val="0"/>
              </a:spcAft>
              <a:defRPr/>
            </a:pPr>
            <a:endParaRPr lang="en-AU" sz="1600" dirty="0">
              <a:latin typeface="Arial Narrow" panose="020B0606020202030204" pitchFamily="34" charset="0"/>
              <a:cs typeface="+mn-cs"/>
            </a:endParaRPr>
          </a:p>
        </p:txBody>
      </p:sp>
      <p:sp>
        <p:nvSpPr>
          <p:cNvPr id="58373" name="TextBox 8"/>
          <p:cNvSpPr txBox="1">
            <a:spLocks noChangeArrowheads="1"/>
          </p:cNvSpPr>
          <p:nvPr/>
        </p:nvSpPr>
        <p:spPr bwMode="auto">
          <a:xfrm>
            <a:off x="3733800" y="6567488"/>
            <a:ext cx="5086350" cy="246221"/>
          </a:xfrm>
          <a:prstGeom prst="rect">
            <a:avLst/>
          </a:prstGeom>
          <a:noFill/>
          <a:ln w="9525">
            <a:noFill/>
            <a:miter lim="800000"/>
            <a:headEnd/>
            <a:tailEnd/>
          </a:ln>
        </p:spPr>
        <p:txBody>
          <a:bodyPr wrap="square">
            <a:spAutoFit/>
          </a:bodyPr>
          <a:lstStyle/>
          <a:p>
            <a:pPr algn="r"/>
            <a:r>
              <a:rPr lang="en-US" altLang="en-US" sz="1000" dirty="0">
                <a:solidFill>
                  <a:schemeClr val="bg1"/>
                </a:solidFill>
                <a:latin typeface="Arial" pitchFamily="34" charset="0"/>
                <a:ea typeface="ＭＳ Ｐゴシック" pitchFamily="34" charset="-128"/>
              </a:rPr>
              <a:t>source - </a:t>
            </a:r>
            <a:r>
              <a:rPr lang="en-AU" altLang="en-US" sz="1000" dirty="0">
                <a:solidFill>
                  <a:schemeClr val="bg1"/>
                </a:solidFill>
                <a:latin typeface="Arial" pitchFamily="34" charset="0"/>
                <a:ea typeface="ＭＳ Ｐゴシック" pitchFamily="34" charset="-128"/>
              </a:rPr>
              <a:t>Professor Jenny Gore, The University of Newcastle, Australia </a:t>
            </a:r>
            <a:r>
              <a:rPr lang="en-US" altLang="en-US" sz="1000" dirty="0" smtClean="0">
                <a:solidFill>
                  <a:schemeClr val="bg1"/>
                </a:solidFill>
                <a:latin typeface="Arial" pitchFamily="34" charset="0"/>
                <a:ea typeface="ＭＳ Ｐゴシック" pitchFamily="34" charset="-128"/>
              </a:rPr>
              <a:t>|  </a:t>
            </a:r>
            <a:fld id="{D3E8A3C5-57A8-439E-8472-6D0CE55078DA}" type="slidenum">
              <a:rPr lang="en-US" altLang="en-US" sz="1000">
                <a:solidFill>
                  <a:schemeClr val="bg1"/>
                </a:solidFill>
                <a:latin typeface="Arial" pitchFamily="34" charset="0"/>
                <a:ea typeface="ＭＳ Ｐゴシック" pitchFamily="34" charset="-128"/>
              </a:rPr>
              <a:pPr algn="r"/>
              <a:t>26</a:t>
            </a:fld>
            <a:endParaRPr lang="en-US" altLang="en-US" sz="1000" dirty="0">
              <a:solidFill>
                <a:schemeClr val="bg1"/>
              </a:solidFill>
              <a:latin typeface="Arial" pitchFamily="34" charset="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dirty="0" smtClean="0"/>
              <a:t>In my view we need to provide a clearly defined consistent pathway to ground teachers approach to set quality tasks</a:t>
            </a:r>
            <a:endParaRPr lang="en-AU"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585913"/>
            <a:ext cx="60007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5562600"/>
            <a:ext cx="7620000" cy="369332"/>
          </a:xfrm>
          <a:prstGeom prst="rect">
            <a:avLst/>
          </a:prstGeom>
        </p:spPr>
        <p:txBody>
          <a:bodyPr wrap="square">
            <a:spAutoFit/>
          </a:bodyPr>
          <a:lstStyle/>
          <a:p>
            <a:r>
              <a:rPr lang="en-AU" dirty="0"/>
              <a:t>https://openstudiosdaylesford.files.wordpress.com/2012/09/img_7531bss.jpg</a:t>
            </a:r>
          </a:p>
        </p:txBody>
      </p:sp>
    </p:spTree>
    <p:extLst>
      <p:ext uri="{BB962C8B-B14F-4D97-AF65-F5344CB8AC3E}">
        <p14:creationId xmlns:p14="http://schemas.microsoft.com/office/powerpoint/2010/main" val="3861636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dirty="0" smtClean="0"/>
              <a:t>Systematic scaffolded design can support teachers in all subjects at all year levels to know they have designed quality tasks.</a:t>
            </a:r>
            <a:endParaRPr lang="en-AU" sz="3200" dirty="0"/>
          </a:p>
        </p:txBody>
      </p:sp>
      <p:sp>
        <p:nvSpPr>
          <p:cNvPr id="3" name="Rectangle 2"/>
          <p:cNvSpPr/>
          <p:nvPr/>
        </p:nvSpPr>
        <p:spPr>
          <a:xfrm>
            <a:off x="614246" y="5811200"/>
            <a:ext cx="8001000" cy="261610"/>
          </a:xfrm>
          <a:prstGeom prst="rect">
            <a:avLst/>
          </a:prstGeom>
        </p:spPr>
        <p:txBody>
          <a:bodyPr wrap="square">
            <a:spAutoFit/>
          </a:bodyPr>
          <a:lstStyle/>
          <a:p>
            <a:r>
              <a:rPr lang="en-AU" sz="1100" dirty="0"/>
              <a:t>http://www.castlebuildscaffolding.co.uk/graphics/galleryTop.jpg</a:t>
            </a:r>
          </a:p>
        </p:txBody>
      </p:sp>
      <p:pic>
        <p:nvPicPr>
          <p:cNvPr id="4098" name="Picture 2" descr="http://www.castlebuildscaffolding.co.uk/graphics/gallery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981200"/>
            <a:ext cx="657013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514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dirty="0" smtClean="0"/>
              <a:t>Wonderful outcomes can be the result</a:t>
            </a:r>
            <a:endParaRPr lang="en-AU" sz="3200" dirty="0"/>
          </a:p>
        </p:txBody>
      </p:sp>
      <p:sp>
        <p:nvSpPr>
          <p:cNvPr id="3" name="Rectangle 2"/>
          <p:cNvSpPr/>
          <p:nvPr/>
        </p:nvSpPr>
        <p:spPr>
          <a:xfrm>
            <a:off x="614246" y="5811200"/>
            <a:ext cx="8001000" cy="261610"/>
          </a:xfrm>
          <a:prstGeom prst="rect">
            <a:avLst/>
          </a:prstGeom>
        </p:spPr>
        <p:txBody>
          <a:bodyPr wrap="square">
            <a:spAutoFit/>
          </a:bodyPr>
          <a:lstStyle/>
          <a:p>
            <a:r>
              <a:rPr lang="en-AU" sz="1100" dirty="0"/>
              <a:t>http://upload.wikimedia.org/wikipedia/commons/thumb/e/e5/Sydney_Opera_House_2-.JPG/800px-Sydney_Opera_House_2-.JPG</a:t>
            </a:r>
          </a:p>
        </p:txBody>
      </p:sp>
      <p:pic>
        <p:nvPicPr>
          <p:cNvPr id="3074" name="Picture 2" descr="http://upload.wikimedia.org/wikipedia/commons/thumb/e/e5/Sydney_Opera_House_2-.JPG/800px-Sydney_Opera_Hous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746" y="1629937"/>
            <a:ext cx="7620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305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dirty="0" smtClean="0"/>
              <a:t>Often it is only a tweak of an existing task that enables the designer to know they have designed a quality task</a:t>
            </a:r>
            <a:endParaRPr lang="en-AU" sz="3200" dirty="0"/>
          </a:p>
        </p:txBody>
      </p:sp>
      <p:sp>
        <p:nvSpPr>
          <p:cNvPr id="3" name="Rectangle 2"/>
          <p:cNvSpPr/>
          <p:nvPr/>
        </p:nvSpPr>
        <p:spPr>
          <a:xfrm>
            <a:off x="614246" y="5811200"/>
            <a:ext cx="8001000" cy="261610"/>
          </a:xfrm>
          <a:prstGeom prst="rect">
            <a:avLst/>
          </a:prstGeom>
        </p:spPr>
        <p:txBody>
          <a:bodyPr wrap="square">
            <a:spAutoFit/>
          </a:bodyPr>
          <a:lstStyle/>
          <a:p>
            <a:r>
              <a:rPr lang="en-AU" sz="1100" dirty="0"/>
              <a:t>https://linniew.files.wordpress.com/2011/08/peak-scaffold1.jpg</a:t>
            </a:r>
          </a:p>
        </p:txBody>
      </p:sp>
      <p:pic>
        <p:nvPicPr>
          <p:cNvPr id="5122" name="Picture 2" descr="https://linniew.files.wordpress.com/2011/08/peak-scaffol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6096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29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There are many paths people can take to improve </a:t>
            </a:r>
            <a:r>
              <a:rPr lang="en-AU" sz="2800" dirty="0" smtClean="0"/>
              <a:t>the quality of assessment tasks</a:t>
            </a:r>
            <a:endParaRPr lang="en-AU" sz="2800" dirty="0"/>
          </a:p>
        </p:txBody>
      </p:sp>
      <p:pic>
        <p:nvPicPr>
          <p:cNvPr id="5" name="Picture 5" descr="https://encrypted-tbn1.gstatic.com/images?q=tbn:ANd9GcRdZrUvbfBsYzYtMfa67zFHKLeZ5I_o--O_nigUVJjNvLO0je_AAg">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43012" y="1981200"/>
            <a:ext cx="645318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21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838200"/>
          </a:xfrm>
        </p:spPr>
        <p:txBody>
          <a:bodyPr>
            <a:normAutofit fontScale="90000"/>
          </a:bodyPr>
          <a:lstStyle/>
          <a:p>
            <a:r>
              <a:rPr lang="en-AU" dirty="0" smtClean="0">
                <a:latin typeface="+mn-lt"/>
              </a:rPr>
              <a:t/>
            </a:r>
            <a:br>
              <a:rPr lang="en-AU" dirty="0" smtClean="0">
                <a:latin typeface="+mn-lt"/>
              </a:rPr>
            </a:br>
            <a:r>
              <a:rPr lang="en-AU" dirty="0" smtClean="0">
                <a:latin typeface="+mn-lt"/>
              </a:rPr>
              <a:t>What path does your school take?</a:t>
            </a:r>
            <a:r>
              <a:rPr lang="en-AU" sz="9600" dirty="0"/>
              <a:t/>
            </a:r>
            <a:br>
              <a:rPr lang="en-AU" sz="9600" dirty="0"/>
            </a:br>
            <a:endParaRPr lang="en-AU" dirty="0"/>
          </a:p>
        </p:txBody>
      </p:sp>
      <p:sp>
        <p:nvSpPr>
          <p:cNvPr id="3" name="Subtitle 2"/>
          <p:cNvSpPr>
            <a:spLocks noGrp="1"/>
          </p:cNvSpPr>
          <p:nvPr>
            <p:ph type="subTitle" idx="1"/>
          </p:nvPr>
        </p:nvSpPr>
        <p:spPr>
          <a:xfrm>
            <a:off x="609600" y="2895600"/>
            <a:ext cx="7848600" cy="3200400"/>
          </a:xfrm>
        </p:spPr>
        <p:txBody>
          <a:bodyPr>
            <a:normAutofit fontScale="40000" lnSpcReduction="20000"/>
          </a:bodyPr>
          <a:lstStyle/>
          <a:p>
            <a:pPr marL="1143000" indent="-1143000" algn="l">
              <a:buFont typeface="Arial" panose="020B0604020202020204" pitchFamily="34" charset="0"/>
              <a:buChar char="•"/>
            </a:pPr>
            <a:r>
              <a:rPr lang="en-AU" sz="8000" dirty="0" smtClean="0">
                <a:solidFill>
                  <a:schemeClr val="tx1"/>
                </a:solidFill>
              </a:rPr>
              <a:t>Is there a pedagogical framework your school utilises to support the review of assessment tasks?</a:t>
            </a:r>
          </a:p>
          <a:p>
            <a:pPr algn="l"/>
            <a:endParaRPr lang="en-AU" sz="8000" dirty="0" smtClean="0">
              <a:solidFill>
                <a:schemeClr val="tx1"/>
              </a:solidFill>
            </a:endParaRPr>
          </a:p>
          <a:p>
            <a:pPr marL="1143000" indent="-1143000" algn="l">
              <a:buFont typeface="Arial" panose="020B0604020202020204" pitchFamily="34" charset="0"/>
              <a:buChar char="•"/>
            </a:pPr>
            <a:r>
              <a:rPr lang="en-AU" sz="8000" dirty="0" smtClean="0">
                <a:solidFill>
                  <a:schemeClr val="tx1"/>
                </a:solidFill>
              </a:rPr>
              <a:t>Does this framework </a:t>
            </a:r>
            <a:r>
              <a:rPr lang="en-AU" sz="8000" dirty="0">
                <a:solidFill>
                  <a:schemeClr val="tx1"/>
                </a:solidFill>
              </a:rPr>
              <a:t>explicitly </a:t>
            </a:r>
            <a:r>
              <a:rPr lang="en-AU" sz="8000" dirty="0" smtClean="0">
                <a:solidFill>
                  <a:schemeClr val="tx1"/>
                </a:solidFill>
              </a:rPr>
              <a:t>provide </a:t>
            </a:r>
            <a:r>
              <a:rPr lang="en-AU" sz="8000" dirty="0">
                <a:solidFill>
                  <a:schemeClr val="tx1"/>
                </a:solidFill>
              </a:rPr>
              <a:t>opportunities </a:t>
            </a:r>
            <a:r>
              <a:rPr lang="en-AU" sz="8000" dirty="0" smtClean="0">
                <a:solidFill>
                  <a:schemeClr val="tx1"/>
                </a:solidFill>
              </a:rPr>
              <a:t>FOR YOU TO KNOW if your task is a quality task - </a:t>
            </a:r>
            <a:r>
              <a:rPr lang="en-AU" sz="8000" dirty="0">
                <a:solidFill>
                  <a:schemeClr val="tx1"/>
                </a:solidFill>
              </a:rPr>
              <a:t>or NOT</a:t>
            </a:r>
            <a:r>
              <a:rPr lang="en-AU" sz="8000" dirty="0" smtClean="0">
                <a:solidFill>
                  <a:schemeClr val="tx1"/>
                </a:solidFill>
              </a:rPr>
              <a:t>?</a:t>
            </a:r>
            <a:endParaRPr lang="en-AU" sz="8000" dirty="0">
              <a:solidFill>
                <a:schemeClr val="tx1"/>
              </a:solidFill>
            </a:endParaRPr>
          </a:p>
        </p:txBody>
      </p:sp>
    </p:spTree>
    <p:extLst>
      <p:ext uri="{BB962C8B-B14F-4D97-AF65-F5344CB8AC3E}">
        <p14:creationId xmlns:p14="http://schemas.microsoft.com/office/powerpoint/2010/main" val="665431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848600" cy="6248400"/>
          </a:xfrm>
        </p:spPr>
        <p:txBody>
          <a:bodyPr>
            <a:normAutofit fontScale="90000"/>
          </a:bodyPr>
          <a:lstStyle/>
          <a:p>
            <a:r>
              <a:rPr lang="en-AU" sz="3100" dirty="0" smtClean="0">
                <a:latin typeface="+mn-lt"/>
              </a:rPr>
              <a:t/>
            </a:r>
            <a:br>
              <a:rPr lang="en-AU" sz="3100" dirty="0" smtClean="0">
                <a:latin typeface="+mn-lt"/>
              </a:rPr>
            </a:br>
            <a:r>
              <a:rPr lang="en-AU" sz="3100" dirty="0">
                <a:latin typeface="+mn-lt"/>
              </a:rPr>
              <a:t/>
            </a:r>
            <a:br>
              <a:rPr lang="en-AU" sz="3100" dirty="0">
                <a:latin typeface="+mn-lt"/>
              </a:rPr>
            </a:br>
            <a:r>
              <a:rPr lang="en-AU" sz="3100" dirty="0" smtClean="0">
                <a:latin typeface="+mn-lt"/>
              </a:rPr>
              <a:t/>
            </a:r>
            <a:br>
              <a:rPr lang="en-AU" sz="3100" dirty="0" smtClean="0">
                <a:latin typeface="+mn-lt"/>
              </a:rPr>
            </a:br>
            <a:r>
              <a:rPr lang="en-AU" sz="3100" dirty="0" smtClean="0">
                <a:latin typeface="+mn-lt"/>
              </a:rPr>
              <a:t/>
            </a:r>
            <a:br>
              <a:rPr lang="en-AU" sz="3100" dirty="0" smtClean="0">
                <a:latin typeface="+mn-lt"/>
              </a:rPr>
            </a:br>
            <a:r>
              <a:rPr lang="en-AU" sz="3100" dirty="0" smtClean="0">
                <a:latin typeface="+mn-lt"/>
              </a:rPr>
              <a:t>Currently in Australia, there are national approaches which support school leaders to review and reflect on their school path.</a:t>
            </a:r>
            <a:br>
              <a:rPr lang="en-AU" sz="3100" dirty="0" smtClean="0">
                <a:latin typeface="+mn-lt"/>
              </a:rPr>
            </a:br>
            <a:r>
              <a:rPr lang="en-AU" sz="3100" dirty="0" smtClean="0">
                <a:latin typeface="+mn-lt"/>
              </a:rPr>
              <a:t/>
            </a:r>
            <a:br>
              <a:rPr lang="en-AU" sz="3100" dirty="0" smtClean="0">
                <a:latin typeface="+mn-lt"/>
              </a:rPr>
            </a:br>
            <a:r>
              <a:rPr lang="en-AU" sz="3100" dirty="0" smtClean="0"/>
              <a:t>The </a:t>
            </a:r>
            <a:r>
              <a:rPr lang="en-AU" sz="3100" i="1" dirty="0"/>
              <a:t>National School Improvement </a:t>
            </a:r>
            <a:r>
              <a:rPr lang="en-AU" sz="3100" i="1" dirty="0" smtClean="0"/>
              <a:t>Tool </a:t>
            </a:r>
            <a:r>
              <a:rPr lang="en-AU" sz="3100" i="1" dirty="0"/>
              <a:t/>
            </a:r>
            <a:br>
              <a:rPr lang="en-AU" sz="3100" i="1" dirty="0"/>
            </a:br>
            <a:r>
              <a:rPr lang="en-AU" sz="3100" i="1" dirty="0">
                <a:hlinkClick r:id="rId2"/>
              </a:rPr>
              <a:t>http://</a:t>
            </a:r>
            <a:r>
              <a:rPr lang="en-AU" sz="3100" i="1" dirty="0" smtClean="0">
                <a:hlinkClick r:id="rId2"/>
              </a:rPr>
              <a:t>www.acer.edu.au/school-improvement</a:t>
            </a:r>
            <a:r>
              <a:rPr lang="en-AU" sz="3100" i="1" dirty="0" smtClean="0"/>
              <a:t/>
            </a:r>
            <a:br>
              <a:rPr lang="en-AU" sz="3100" i="1" dirty="0" smtClean="0"/>
            </a:br>
            <a:r>
              <a:rPr lang="en-AU" sz="3100" i="1" dirty="0"/>
              <a:t>and </a:t>
            </a:r>
            <a:r>
              <a:rPr lang="en-AU" sz="3100" i="1" dirty="0" smtClean="0"/>
              <a:t>the</a:t>
            </a:r>
            <a:br>
              <a:rPr lang="en-AU" sz="3100" i="1" dirty="0" smtClean="0"/>
            </a:br>
            <a:r>
              <a:rPr lang="en-AU" sz="2800" dirty="0"/>
              <a:t>Australian Professional Standard for Principals</a:t>
            </a:r>
            <a:r>
              <a:rPr lang="en-AU" sz="3100" i="1" dirty="0"/>
              <a:t/>
            </a:r>
            <a:br>
              <a:rPr lang="en-AU" sz="3100" i="1" dirty="0"/>
            </a:br>
            <a:r>
              <a:rPr lang="en-AU" sz="3100" i="1" dirty="0">
                <a:hlinkClick r:id="rId3"/>
              </a:rPr>
              <a:t>http://</a:t>
            </a:r>
            <a:r>
              <a:rPr lang="en-AU" sz="3100" i="1" dirty="0" smtClean="0">
                <a:hlinkClick r:id="rId3"/>
              </a:rPr>
              <a:t>www.aitsl.edu.au/australian-professional-standard-for-principals</a:t>
            </a:r>
            <a:r>
              <a:rPr lang="en-AU" sz="3100" i="1" dirty="0" smtClean="0"/>
              <a:t/>
            </a:r>
            <a:br>
              <a:rPr lang="en-AU" sz="3100" i="1" dirty="0" smtClean="0"/>
            </a:br>
            <a:r>
              <a:rPr lang="en-AU" sz="3100" i="1" dirty="0" smtClean="0"/>
              <a:t/>
            </a:r>
            <a:br>
              <a:rPr lang="en-AU" sz="3100" i="1" dirty="0" smtClean="0"/>
            </a:br>
            <a:r>
              <a:rPr lang="en-AU" sz="3100" i="1" dirty="0" smtClean="0"/>
              <a:t>Both define the need for schools to utilise a pedagogical framework without prescribing one.</a:t>
            </a:r>
            <a:r>
              <a:rPr lang="en-AU" dirty="0" smtClean="0">
                <a:latin typeface="+mn-lt"/>
              </a:rPr>
              <a:t/>
            </a:r>
            <a:br>
              <a:rPr lang="en-AU" dirty="0" smtClean="0">
                <a:latin typeface="+mn-lt"/>
              </a:rPr>
            </a:br>
            <a:r>
              <a:rPr lang="en-AU" sz="9600" dirty="0"/>
              <a:t/>
            </a:r>
            <a:br>
              <a:rPr lang="en-AU" sz="9600" dirty="0"/>
            </a:br>
            <a:endParaRPr lang="en-AU" dirty="0"/>
          </a:p>
        </p:txBody>
      </p:sp>
    </p:spTree>
    <p:extLst>
      <p:ext uri="{BB962C8B-B14F-4D97-AF65-F5344CB8AC3E}">
        <p14:creationId xmlns:p14="http://schemas.microsoft.com/office/powerpoint/2010/main" val="2889053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TotalTime>
  <Words>2180</Words>
  <Application>Microsoft Office PowerPoint</Application>
  <PresentationFormat>On-screen Show (4:3)</PresentationFormat>
  <Paragraphs>863</Paragraphs>
  <Slides>26</Slides>
  <Notes>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2_Office Theme</vt:lpstr>
      <vt:lpstr>ACER Excellence in Professional Practice Conference 2015 Sydney 21-23 May</vt:lpstr>
      <vt:lpstr>How do we HELP classroom teachers to improve the quality of Their  assessment tasks?</vt:lpstr>
      <vt:lpstr>In my view we need to provide a clearly defined consistent pathway to ground teachers approach to set quality tasks</vt:lpstr>
      <vt:lpstr>Systematic scaffolded design can support teachers in all subjects at all year levels to know they have designed quality tasks.</vt:lpstr>
      <vt:lpstr>Wonderful outcomes can be the result</vt:lpstr>
      <vt:lpstr>Often it is only a tweak of an existing task that enables the designer to know they have designed a quality task</vt:lpstr>
      <vt:lpstr>There are many paths people can take to improve the quality of assessment tasks</vt:lpstr>
      <vt:lpstr> What path does your school take? </vt:lpstr>
      <vt:lpstr>    Currently in Australia, there are national approaches which support school leaders to review and reflect on their school path.  The National School Improvement Tool  http://www.acer.edu.au/school-improvement and the Australian Professional Standard for Principals http://www.aitsl.edu.au/australian-professional-standard-for-principals  Both define the need for schools to utilise a pedagogical framework without prescribing one.  </vt:lpstr>
      <vt:lpstr>One way I have experienced gives me confidence that teachers are able to review their task and know if it is a quality task or not. This is by using the  pedagogical framework known as the Quality Teaching Model as developed by  Professor Jenny Gore and others at the University of Newcastle  in Australia.</vt:lpstr>
      <vt:lpstr>My experience of using the QT Model in the ACT</vt:lpstr>
      <vt:lpstr>My experience of using the QT Model in the ACT</vt:lpstr>
      <vt:lpstr>.</vt:lpstr>
      <vt:lpstr>What excites me about the QT Model</vt:lpstr>
      <vt:lpstr>What excites me about the QT Model</vt:lpstr>
      <vt:lpstr>PowerPoint Presentation</vt:lpstr>
      <vt:lpstr>PowerPoint Presentation</vt:lpstr>
      <vt:lpstr>A quick example of using the QT Model to reflect on an Assessment task</vt:lpstr>
      <vt:lpstr>PowerPoint Presentation</vt:lpstr>
      <vt:lpstr>PowerPoint Presentation</vt:lpstr>
      <vt:lpstr>QT Coding for HOT and Explicit Quality Criteria</vt:lpstr>
      <vt:lpstr>Peter’s QT Coding for HOT and Explicit Quality Criteria</vt:lpstr>
      <vt:lpstr>What does the coding do?</vt:lpstr>
      <vt:lpstr>Comment on the process</vt:lpstr>
      <vt:lpstr>Wonderful outcomes can be the result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Clayden, Peter</dc:creator>
  <cp:lastModifiedBy>Clayden, Peter</cp:lastModifiedBy>
  <cp:revision>108</cp:revision>
  <cp:lastPrinted>2015-05-18T04:32:06Z</cp:lastPrinted>
  <dcterms:created xsi:type="dcterms:W3CDTF">2006-08-16T00:00:00Z</dcterms:created>
  <dcterms:modified xsi:type="dcterms:W3CDTF">2015-05-18T04:32:07Z</dcterms:modified>
</cp:coreProperties>
</file>